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9" r:id="rId4"/>
    <p:sldId id="280" r:id="rId5"/>
    <p:sldId id="260" r:id="rId6"/>
    <p:sldId id="262" r:id="rId7"/>
    <p:sldId id="263" r:id="rId8"/>
    <p:sldId id="264" r:id="rId9"/>
    <p:sldId id="265" r:id="rId10"/>
    <p:sldId id="266" r:id="rId11"/>
    <p:sldId id="281" r:id="rId12"/>
    <p:sldId id="268" r:id="rId13"/>
    <p:sldId id="269" r:id="rId14"/>
    <p:sldId id="270" r:id="rId15"/>
    <p:sldId id="267" r:id="rId16"/>
    <p:sldId id="271" r:id="rId17"/>
    <p:sldId id="272" r:id="rId18"/>
    <p:sldId id="275" r:id="rId19"/>
    <p:sldId id="274" r:id="rId20"/>
    <p:sldId id="276" r:id="rId21"/>
    <p:sldId id="261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818" autoAdjust="0"/>
  </p:normalViewPr>
  <p:slideViewPr>
    <p:cSldViewPr snapToGrid="0">
      <p:cViewPr varScale="1">
        <p:scale>
          <a:sx n="74" d="100"/>
          <a:sy n="74" d="100"/>
        </p:scale>
        <p:origin x="-7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3C1B0-5E03-4D63-9B81-4DE26A9854CD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D00DD-4F7B-4278-9204-482AF2047BB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48049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1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Sayyid</a:t>
            </a:r>
            <a:r>
              <a:rPr lang="en-CA" sz="24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r>
              <a:rPr lang="en-CA" sz="2400" b="1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u’sh</a:t>
            </a:r>
            <a:r>
              <a:rPr lang="en-CA" sz="2400" b="1" i="1" dirty="0" smtClean="0">
                <a:solidFill>
                  <a:srgbClr val="FFC000"/>
                </a:solidFill>
                <a:latin typeface="Georgia" panose="02040502050405020303" pitchFamily="18" charset="0"/>
              </a:rPr>
              <a:t> </a:t>
            </a:r>
            <a:r>
              <a:rPr lang="en-CA" sz="2400" b="1" i="1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Shuhada</a:t>
            </a:r>
            <a:r>
              <a:rPr lang="en-CA" sz="240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which means Leader of Martyrs is in reference</a:t>
            </a:r>
            <a:r>
              <a:rPr lang="en-CA" sz="2400" baseline="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to the Battle of </a:t>
            </a:r>
            <a:r>
              <a:rPr lang="en-CA" sz="2400" baseline="0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Kerbala</a:t>
            </a:r>
            <a:r>
              <a:rPr lang="en-CA" sz="2400" baseline="0" dirty="0" smtClean="0">
                <a:solidFill>
                  <a:srgbClr val="FFC000"/>
                </a:solidFill>
                <a:latin typeface="Georgia" panose="02040502050405020303" pitchFamily="18" charset="0"/>
              </a:rPr>
              <a:t>, where </a:t>
            </a:r>
            <a:r>
              <a:rPr lang="en-CA" sz="2400" baseline="0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Iman</a:t>
            </a:r>
            <a:r>
              <a:rPr lang="en-CA" sz="2400" baseline="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al-</a:t>
            </a:r>
            <a:r>
              <a:rPr lang="en-CA" sz="2400" baseline="0" dirty="0" err="1" smtClean="0">
                <a:solidFill>
                  <a:srgbClr val="FFC000"/>
                </a:solidFill>
                <a:latin typeface="Georgia" panose="02040502050405020303" pitchFamily="18" charset="0"/>
              </a:rPr>
              <a:t>Husuyn</a:t>
            </a:r>
            <a:r>
              <a:rPr lang="en-CA" sz="2400" baseline="0" dirty="0" smtClean="0">
                <a:solidFill>
                  <a:srgbClr val="FFC000"/>
                </a:solidFill>
                <a:latin typeface="Georgia" panose="02040502050405020303" pitchFamily="18" charset="0"/>
              </a:rPr>
              <a:t> showed resounding courage and resolve. </a:t>
            </a:r>
            <a:endParaRPr lang="en-CA" sz="2400" b="1" i="1" dirty="0" smtClean="0">
              <a:solidFill>
                <a:srgbClr val="FFC000"/>
              </a:solidFill>
              <a:latin typeface="Georgia" panose="02040502050405020303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0429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http://www.minhaj.org/english/tid/432/Blessed-Imam-Husayn-article-by:-Muhammad-Hanif.html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As Referenced</a:t>
            </a:r>
            <a:r>
              <a:rPr lang="en-CA" baseline="0" dirty="0" smtClean="0"/>
              <a:t> in </a:t>
            </a:r>
            <a:r>
              <a:rPr lang="en-CA" sz="1200" dirty="0" err="1" smtClean="0"/>
              <a:t>Musnad</a:t>
            </a:r>
            <a:r>
              <a:rPr lang="en-CA" sz="1200" dirty="0" smtClean="0"/>
              <a:t> Ahmad bin </a:t>
            </a:r>
            <a:r>
              <a:rPr lang="en-CA" sz="1200" dirty="0" err="1" smtClean="0"/>
              <a:t>Hambal</a:t>
            </a:r>
            <a:r>
              <a:rPr lang="en-CA" sz="1200" dirty="0" smtClean="0"/>
              <a:t>, volume 2, page 288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As Referenced</a:t>
            </a:r>
            <a:r>
              <a:rPr lang="en-CA" baseline="0" dirty="0" smtClean="0"/>
              <a:t> in </a:t>
            </a:r>
            <a:r>
              <a:rPr lang="en-CA" sz="1200" dirty="0" err="1" smtClean="0"/>
              <a:t>Musnad</a:t>
            </a:r>
            <a:r>
              <a:rPr lang="en-CA" sz="1200" dirty="0" smtClean="0"/>
              <a:t> Ahmad Ibn </a:t>
            </a:r>
            <a:r>
              <a:rPr lang="en-CA" sz="1200" dirty="0" err="1" smtClean="0"/>
              <a:t>Hambal</a:t>
            </a:r>
            <a:r>
              <a:rPr lang="en-CA" sz="1200" dirty="0" smtClean="0"/>
              <a:t>, volume 4, page 172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As Referenced</a:t>
            </a:r>
            <a:r>
              <a:rPr lang="en-CA" sz="1200" baseline="0" dirty="0" smtClean="0"/>
              <a:t> in </a:t>
            </a:r>
            <a:r>
              <a:rPr lang="en-CA" b="0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Al-</a:t>
            </a:r>
            <a:r>
              <a:rPr lang="en-CA" b="0" i="0" dirty="0" err="1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Khasis</a:t>
            </a:r>
            <a:r>
              <a:rPr lang="en-CA" b="0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-</a:t>
            </a:r>
            <a:r>
              <a:rPr lang="en-CA" b="0" i="0" dirty="0" err="1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ul</a:t>
            </a:r>
            <a:r>
              <a:rPr lang="en-CA" b="0" i="0" dirty="0" smtClean="0">
                <a:solidFill>
                  <a:srgbClr val="444444"/>
                </a:solidFill>
                <a:effectLst/>
                <a:latin typeface="Verdana" panose="020B0604030504040204" pitchFamily="34" charset="0"/>
              </a:rPr>
              <a:t>-Kubra, volume 2, page 12</a:t>
            </a:r>
            <a:endParaRPr lang="en-CA" sz="1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775406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http://data2.dawateislami.net/Data/Books/Download/en/pdf/2010/193-1.pdf</a:t>
            </a:r>
          </a:p>
          <a:p>
            <a:r>
              <a:rPr lang="en-CA" dirty="0" smtClean="0"/>
              <a:t>	As referenced in (</a:t>
            </a:r>
            <a:r>
              <a:rPr lang="en-CA" dirty="0" err="1" smtClean="0"/>
              <a:t>Shawāĥid</a:t>
            </a:r>
            <a:r>
              <a:rPr lang="en-CA" dirty="0" smtClean="0"/>
              <a:t>-un-</a:t>
            </a:r>
            <a:r>
              <a:rPr lang="en-CA" dirty="0" err="1" smtClean="0"/>
              <a:t>Nubūwwaĥ</a:t>
            </a:r>
            <a:r>
              <a:rPr lang="en-CA" dirty="0" smtClean="0"/>
              <a:t>, p. 228)</a:t>
            </a:r>
          </a:p>
          <a:p>
            <a:r>
              <a:rPr lang="en-CA" dirty="0" smtClean="0"/>
              <a:t>	As Referenced</a:t>
            </a:r>
            <a:r>
              <a:rPr lang="en-CA" baseline="0" dirty="0" smtClean="0"/>
              <a:t> in </a:t>
            </a:r>
            <a:r>
              <a:rPr lang="en-CA" dirty="0" smtClean="0"/>
              <a:t>(Al-</a:t>
            </a:r>
            <a:r>
              <a:rPr lang="en-CA" dirty="0" err="1" smtClean="0"/>
              <a:t>Ṭabqāt</a:t>
            </a:r>
            <a:r>
              <a:rPr lang="en-CA" dirty="0" smtClean="0"/>
              <a:t>-</a:t>
            </a:r>
            <a:r>
              <a:rPr lang="en-CA" dirty="0" err="1" smtClean="0"/>
              <a:t>ul-Kubrā</a:t>
            </a:r>
            <a:r>
              <a:rPr lang="en-CA" dirty="0" smtClean="0"/>
              <a:t>, pp. 110, vol. 5)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49760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523623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33694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Army</a:t>
            </a:r>
            <a:r>
              <a:rPr lang="en-CA" baseline="0" dirty="0" smtClean="0"/>
              <a:t> of 72 –  (32 Horsemen and 40 foot soldiers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42519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94458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http://www.madrasahidaya.net/Khwaja%20Gharib%20NawazMaulana%20Muhinudeen%20Chishti.html</a:t>
            </a:r>
          </a:p>
          <a:p>
            <a:r>
              <a:rPr lang="en-CA" dirty="0" smtClean="0"/>
              <a:t>http://www.minhaj.org/english/tid/432/Blessed-Imam-Husayn-article-by:-Muhammad-Hanif.html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81290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89955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462237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596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http://www.minhaj.org/english/tid/432/Blessed-Imam-Husayn-article-by:-Muhammad-Hanif.html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26068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http://www.minhaj.org/english/tid/432/Blessed-Imam-Husayn-article-by:-Muhammad-Hanif.html</a:t>
            </a:r>
          </a:p>
          <a:p>
            <a:r>
              <a:rPr lang="en-CA" dirty="0" smtClean="0"/>
              <a:t>Key</a:t>
            </a:r>
            <a:r>
              <a:rPr lang="en-CA" baseline="0" dirty="0" smtClean="0"/>
              <a:t> to Islam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8529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http://www.alahazrat.net/islam/excellence-gems-of-wisdom-by-hasnain-kareemain.php</a:t>
            </a:r>
          </a:p>
          <a:p>
            <a:r>
              <a:rPr lang="en-CA" dirty="0" smtClean="0"/>
              <a:t>	as</a:t>
            </a:r>
            <a:r>
              <a:rPr lang="en-CA" baseline="0" dirty="0" smtClean="0"/>
              <a:t> referenced in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Sunan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al-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Tirmidhi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Kitab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al-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Manaqib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Manaqib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Abi Muhammad al-Hasan, Hadith no. 3793, Vol. 5, Page 426].</a:t>
            </a:r>
            <a:endParaRPr lang="en-CA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	as</a:t>
            </a:r>
            <a:r>
              <a:rPr lang="en-CA" baseline="0" dirty="0" smtClean="0"/>
              <a:t> referenced in 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[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Sunan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al-</a:t>
            </a:r>
            <a:r>
              <a:rPr lang="en-CA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Tirmidhi</a:t>
            </a:r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Hadith no. 3800, Vol. 5, Page 429].</a:t>
            </a:r>
            <a:endParaRPr lang="en-CA" dirty="0" smtClean="0"/>
          </a:p>
          <a:p>
            <a:r>
              <a:rPr lang="en-CA" dirty="0" smtClean="0"/>
              <a:t>http://www.minhaj.org/english/tid/432/Blessed-Imam-Husayn-article-by:-Muhammad-Hanif.html</a:t>
            </a:r>
          </a:p>
          <a:p>
            <a:r>
              <a:rPr lang="en-CA" dirty="0" smtClean="0"/>
              <a:t>Key</a:t>
            </a:r>
            <a:r>
              <a:rPr lang="en-CA" baseline="0" dirty="0" smtClean="0"/>
              <a:t> to Islam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6301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 Referenced in [</a:t>
            </a:r>
            <a:r>
              <a:rPr lang="en-CA" dirty="0" err="1" smtClean="0"/>
              <a:t>Sunan</a:t>
            </a:r>
            <a:r>
              <a:rPr lang="en-CA" dirty="0" smtClean="0"/>
              <a:t> al-</a:t>
            </a:r>
            <a:r>
              <a:rPr lang="en-CA" dirty="0" err="1" smtClean="0"/>
              <a:t>Tirmidhi</a:t>
            </a:r>
            <a:r>
              <a:rPr lang="en-CA" dirty="0" smtClean="0"/>
              <a:t>, </a:t>
            </a:r>
            <a:r>
              <a:rPr lang="en-CA" dirty="0" err="1" smtClean="0"/>
              <a:t>Kitab</a:t>
            </a:r>
            <a:r>
              <a:rPr lang="en-CA" dirty="0" smtClean="0"/>
              <a:t> al-</a:t>
            </a:r>
            <a:r>
              <a:rPr lang="en-CA" dirty="0" err="1" smtClean="0"/>
              <a:t>Manaqib</a:t>
            </a:r>
            <a:r>
              <a:rPr lang="en-CA" dirty="0" smtClean="0"/>
              <a:t>, </a:t>
            </a:r>
            <a:r>
              <a:rPr lang="en-CA" dirty="0" err="1" smtClean="0"/>
              <a:t>Manaqib</a:t>
            </a:r>
            <a:r>
              <a:rPr lang="en-CA" dirty="0" smtClean="0"/>
              <a:t> Abi Muhammad al-Hasan – Hadith no. 3809, Vol 5, Page 432].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235403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 Referenced in [</a:t>
            </a:r>
            <a:r>
              <a:rPr lang="en-CA" dirty="0" err="1" smtClean="0"/>
              <a:t>Sunan</a:t>
            </a:r>
            <a:r>
              <a:rPr lang="en-CA" dirty="0" smtClean="0"/>
              <a:t> al-</a:t>
            </a:r>
            <a:r>
              <a:rPr lang="en-CA" dirty="0" err="1" smtClean="0"/>
              <a:t>Tirmidhi</a:t>
            </a:r>
            <a:r>
              <a:rPr lang="en-CA" dirty="0" smtClean="0"/>
              <a:t>, </a:t>
            </a:r>
            <a:r>
              <a:rPr lang="en-CA" dirty="0" err="1" smtClean="0"/>
              <a:t>Kitab</a:t>
            </a:r>
            <a:r>
              <a:rPr lang="en-CA" dirty="0" smtClean="0"/>
              <a:t> al-</a:t>
            </a:r>
            <a:r>
              <a:rPr lang="en-CA" dirty="0" err="1" smtClean="0"/>
              <a:t>Manaqib</a:t>
            </a:r>
            <a:r>
              <a:rPr lang="en-CA" dirty="0" smtClean="0"/>
              <a:t>, </a:t>
            </a:r>
            <a:r>
              <a:rPr lang="en-CA" dirty="0" err="1" smtClean="0"/>
              <a:t>Manaqib</a:t>
            </a:r>
            <a:r>
              <a:rPr lang="en-CA" dirty="0" smtClean="0"/>
              <a:t> Abi Muhammad al-Hasan – Hadith no. 3809, Vol 5, Page 432].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27579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 Referenced in [</a:t>
            </a:r>
            <a:r>
              <a:rPr lang="en-CA" dirty="0" err="1" smtClean="0"/>
              <a:t>Sunan</a:t>
            </a:r>
            <a:r>
              <a:rPr lang="en-CA" dirty="0" smtClean="0"/>
              <a:t> al-</a:t>
            </a:r>
            <a:r>
              <a:rPr lang="en-CA" dirty="0" err="1" smtClean="0"/>
              <a:t>Tirmidhi</a:t>
            </a:r>
            <a:r>
              <a:rPr lang="en-CA" dirty="0" smtClean="0"/>
              <a:t>, </a:t>
            </a:r>
            <a:r>
              <a:rPr lang="en-CA" dirty="0" err="1" smtClean="0"/>
              <a:t>Kitab</a:t>
            </a:r>
            <a:r>
              <a:rPr lang="en-CA" dirty="0" smtClean="0"/>
              <a:t> al-</a:t>
            </a:r>
            <a:r>
              <a:rPr lang="en-CA" dirty="0" err="1" smtClean="0"/>
              <a:t>Manaqib</a:t>
            </a:r>
            <a:r>
              <a:rPr lang="en-CA" dirty="0" smtClean="0"/>
              <a:t>, </a:t>
            </a:r>
            <a:r>
              <a:rPr lang="en-CA" dirty="0" err="1" smtClean="0"/>
              <a:t>Manaqib</a:t>
            </a:r>
            <a:r>
              <a:rPr lang="en-CA" dirty="0" smtClean="0"/>
              <a:t> Abi Muhammad al-Hasan – Hadith no. 3809, Vol 5, Page 432].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27108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48205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D00DD-4F7B-4278-9204-482AF2047BBA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5263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013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325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941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854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0251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6860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5897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8307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5183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072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4399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7233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15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6969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65259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222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8743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AD9EED-F7D8-4BEC-B205-24D8E256DEB9}" type="datetimeFigureOut">
              <a:rPr lang="en-CA" smtClean="0"/>
              <a:pPr/>
              <a:t>2016-06-22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463773-949B-4E06-A74F-DE7F337C5B1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0655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1353"/>
            <a:ext cx="12192000" cy="6909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1357134347 468873734 1-Pictures-of--Bismillah-Handmade-Water-Color-Painting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39" t="24966" r="17135" b="24868"/>
          <a:stretch/>
        </p:blipFill>
        <p:spPr bwMode="auto">
          <a:xfrm>
            <a:off x="2771775" y="240928"/>
            <a:ext cx="6105525" cy="12583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tdunya.com/attachments/419654d1392911307-surah-al-fatihah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772" y="2194791"/>
            <a:ext cx="4342806" cy="45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2771775" y="1792288"/>
            <a:ext cx="6332538" cy="566737"/>
          </a:xfrm>
        </p:spPr>
        <p:txBody>
          <a:bodyPr>
            <a:normAutofit/>
          </a:bodyPr>
          <a:lstStyle/>
          <a:p>
            <a:r>
              <a:rPr lang="en-CA" b="1" dirty="0" smtClean="0"/>
              <a:t>In the name of Allah, the Beneficent, the Merciful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xmlns="" val="1806896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7" y="0"/>
            <a:ext cx="10703886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Holy Prophet’s (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s.a.w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love for </a:t>
            </a:r>
            <a:b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Imam al-Hasan(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en-CA" sz="6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51" y="1575460"/>
            <a:ext cx="712348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Georgia" panose="02040502050405020303" pitchFamily="18" charset="0"/>
              </a:rPr>
              <a:t>The Holy Prophet (</a:t>
            </a:r>
            <a:r>
              <a:rPr lang="en-CA" sz="2400" b="1" dirty="0" err="1" smtClean="0">
                <a:latin typeface="Georgia" panose="02040502050405020303" pitchFamily="18" charset="0"/>
              </a:rPr>
              <a:t>s.a.w</a:t>
            </a:r>
            <a:r>
              <a:rPr lang="en-CA" sz="2400" b="1" dirty="0" smtClean="0">
                <a:latin typeface="Georgia" panose="02040502050405020303" pitchFamily="18" charset="0"/>
              </a:rPr>
              <a:t>) use to carry Imam al-Hasan</a:t>
            </a:r>
            <a:r>
              <a:rPr lang="en-CA" sz="2400" b="1" dirty="0" smtClean="0">
                <a:latin typeface="Cambria" panose="02040503050406030204" pitchFamily="18" charset="0"/>
              </a:rPr>
              <a:t> (</a:t>
            </a:r>
            <a:r>
              <a:rPr lang="en-CA" sz="2400" b="1" dirty="0" err="1" smtClean="0">
                <a:latin typeface="Cambria" panose="02040503050406030204" pitchFamily="18" charset="0"/>
              </a:rPr>
              <a:t>Ra</a:t>
            </a:r>
            <a:r>
              <a:rPr lang="en-CA" sz="2400" b="1" i="1" dirty="0" err="1" smtClean="0">
                <a:latin typeface="Cambria" panose="02040503050406030204" pitchFamily="18" charset="0"/>
              </a:rPr>
              <a:t>d</a:t>
            </a:r>
            <a:r>
              <a:rPr lang="en-CA" sz="2400" b="1" dirty="0" err="1" smtClean="0">
                <a:latin typeface="Cambria" panose="02040503050406030204" pitchFamily="18" charset="0"/>
              </a:rPr>
              <a:t>y</a:t>
            </a:r>
            <a:r>
              <a:rPr lang="en-CA" sz="2400" b="1" dirty="0" smtClean="0">
                <a:latin typeface="Cambria" panose="02040503050406030204" pitchFamily="18" charset="0"/>
              </a:rPr>
              <a:t> </a:t>
            </a:r>
            <a:r>
              <a:rPr lang="en-CA" sz="2400" b="1" dirty="0" err="1" smtClean="0">
                <a:latin typeface="Cambria" panose="02040503050406030204" pitchFamily="18" charset="0"/>
              </a:rPr>
              <a:t>Allāhu</a:t>
            </a:r>
            <a:r>
              <a:rPr lang="en-CA" sz="2400" b="1" dirty="0" smtClean="0">
                <a:latin typeface="Cambria" panose="02040503050406030204" pitchFamily="18" charset="0"/>
              </a:rPr>
              <a:t> ‘</a:t>
            </a:r>
            <a:r>
              <a:rPr lang="en-CA" sz="2400" b="1" dirty="0" err="1" smtClean="0">
                <a:latin typeface="Cambria" panose="02040503050406030204" pitchFamily="18" charset="0"/>
              </a:rPr>
              <a:t>Anhu</a:t>
            </a:r>
            <a:r>
              <a:rPr lang="en-CA" sz="2400" b="1" dirty="0" smtClean="0">
                <a:latin typeface="Cambria" panose="02040503050406030204" pitchFamily="18" charset="0"/>
              </a:rPr>
              <a:t>)</a:t>
            </a:r>
            <a:r>
              <a:rPr lang="en-CA" sz="2400" b="1" dirty="0" smtClean="0">
                <a:latin typeface="Georgia" panose="02040502050405020303" pitchFamily="18" charset="0"/>
              </a:rPr>
              <a:t> on his shoulder during his childhood, and prayed to Allah (s.w.t) “ I love him, so please love him.”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Georgia" panose="02040502050405020303" pitchFamily="18" charset="0"/>
              </a:rPr>
              <a:t>Once when the Holy Prophet (</a:t>
            </a:r>
            <a:r>
              <a:rPr lang="en-CA" sz="2400" b="1" dirty="0" err="1" smtClean="0">
                <a:latin typeface="Georgia" panose="02040502050405020303" pitchFamily="18" charset="0"/>
              </a:rPr>
              <a:t>s.a.w</a:t>
            </a:r>
            <a:r>
              <a:rPr lang="en-CA" sz="2400" b="1" dirty="0" smtClean="0">
                <a:latin typeface="Georgia" panose="02040502050405020303" pitchFamily="18" charset="0"/>
              </a:rPr>
              <a:t>) was in </a:t>
            </a:r>
            <a:r>
              <a:rPr lang="en-CA" sz="2400" b="1" dirty="0" err="1" smtClean="0">
                <a:latin typeface="Georgia" panose="02040502050405020303" pitchFamily="18" charset="0"/>
              </a:rPr>
              <a:t>sajdah</a:t>
            </a:r>
            <a:r>
              <a:rPr lang="en-CA" sz="2400" b="1" dirty="0" smtClean="0">
                <a:latin typeface="Georgia" panose="02040502050405020303" pitchFamily="18" charset="0"/>
              </a:rPr>
              <a:t>, Imam al-Hasan </a:t>
            </a:r>
            <a:r>
              <a:rPr lang="en-CA" sz="2400" b="1" dirty="0" smtClean="0">
                <a:latin typeface="Cambria" panose="02040503050406030204" pitchFamily="18" charset="0"/>
              </a:rPr>
              <a:t>(</a:t>
            </a:r>
            <a:r>
              <a:rPr lang="en-CA" sz="2400" b="1" dirty="0" err="1" smtClean="0">
                <a:latin typeface="Cambria" panose="02040503050406030204" pitchFamily="18" charset="0"/>
              </a:rPr>
              <a:t>Ra</a:t>
            </a:r>
            <a:r>
              <a:rPr lang="en-CA" sz="2400" b="1" i="1" dirty="0" err="1" smtClean="0">
                <a:latin typeface="Cambria" panose="02040503050406030204" pitchFamily="18" charset="0"/>
              </a:rPr>
              <a:t>d</a:t>
            </a:r>
            <a:r>
              <a:rPr lang="en-CA" sz="2400" b="1" dirty="0" err="1" smtClean="0">
                <a:latin typeface="Cambria" panose="02040503050406030204" pitchFamily="18" charset="0"/>
              </a:rPr>
              <a:t>y</a:t>
            </a:r>
            <a:r>
              <a:rPr lang="en-CA" sz="2400" b="1" dirty="0" smtClean="0">
                <a:latin typeface="Cambria" panose="02040503050406030204" pitchFamily="18" charset="0"/>
              </a:rPr>
              <a:t> </a:t>
            </a:r>
            <a:r>
              <a:rPr lang="en-CA" sz="2400" b="1" dirty="0" err="1" smtClean="0">
                <a:latin typeface="Cambria" panose="02040503050406030204" pitchFamily="18" charset="0"/>
              </a:rPr>
              <a:t>Allāhu</a:t>
            </a:r>
            <a:r>
              <a:rPr lang="en-CA" sz="2400" b="1" dirty="0" smtClean="0">
                <a:latin typeface="Cambria" panose="02040503050406030204" pitchFamily="18" charset="0"/>
              </a:rPr>
              <a:t> ‘</a:t>
            </a:r>
            <a:r>
              <a:rPr lang="en-CA" sz="2400" b="1" dirty="0" err="1" smtClean="0">
                <a:latin typeface="Cambria" panose="02040503050406030204" pitchFamily="18" charset="0"/>
              </a:rPr>
              <a:t>Anhu</a:t>
            </a:r>
            <a:r>
              <a:rPr lang="en-CA" sz="2400" b="1" dirty="0" smtClean="0">
                <a:latin typeface="Cambria" panose="02040503050406030204" pitchFamily="18" charset="0"/>
              </a:rPr>
              <a:t>)</a:t>
            </a:r>
            <a:r>
              <a:rPr lang="en-CA" sz="2400" b="1" dirty="0" smtClean="0">
                <a:latin typeface="Georgia" panose="02040502050405020303" pitchFamily="18" charset="0"/>
              </a:rPr>
              <a:t> wrapped himself around the blessed back of the Holy Prophet (</a:t>
            </a:r>
            <a:r>
              <a:rPr lang="en-CA" sz="2400" b="1" dirty="0" err="1" smtClean="0">
                <a:latin typeface="Georgia" panose="02040502050405020303" pitchFamily="18" charset="0"/>
              </a:rPr>
              <a:t>s.a.w</a:t>
            </a:r>
            <a:r>
              <a:rPr lang="en-CA" sz="2400" b="1" dirty="0" smtClean="0">
                <a:latin typeface="Georgia" panose="02040502050405020303" pitchFamily="18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Georgia" panose="02040502050405020303" pitchFamily="18" charset="0"/>
              </a:rPr>
              <a:t>Thus, the Holy Prophet (</a:t>
            </a:r>
            <a:r>
              <a:rPr lang="en-CA" sz="2400" b="1" dirty="0" err="1" smtClean="0">
                <a:latin typeface="Georgia" panose="02040502050405020303" pitchFamily="18" charset="0"/>
              </a:rPr>
              <a:t>s.a.w</a:t>
            </a:r>
            <a:r>
              <a:rPr lang="en-CA" sz="2400" b="1" dirty="0" smtClean="0">
                <a:latin typeface="Georgia" panose="02040502050405020303" pitchFamily="18" charset="0"/>
              </a:rPr>
              <a:t>) prolonged the prostration so that he would not fall when the Holy Prophet (</a:t>
            </a:r>
            <a:r>
              <a:rPr lang="en-CA" sz="2400" b="1" dirty="0" err="1" smtClean="0">
                <a:latin typeface="Georgia" panose="02040502050405020303" pitchFamily="18" charset="0"/>
              </a:rPr>
              <a:t>s.a.w</a:t>
            </a:r>
            <a:r>
              <a:rPr lang="en-CA" sz="2400" b="1" dirty="0" smtClean="0">
                <a:latin typeface="Georgia" panose="02040502050405020303" pitchFamily="18" charset="0"/>
              </a:rPr>
              <a:t>) raised his head. </a:t>
            </a:r>
            <a:r>
              <a:rPr lang="en-CA" sz="2400" dirty="0">
                <a:latin typeface="Georgia" panose="02040502050405020303" pitchFamily="18" charset="0"/>
              </a:rPr>
              <a:t> </a:t>
            </a:r>
            <a:endParaRPr lang="en-CA" sz="2400" dirty="0" smtClean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 </a:t>
            </a:r>
            <a:br>
              <a:rPr lang="en-CA" dirty="0" smtClean="0"/>
            </a:b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pic>
        <p:nvPicPr>
          <p:cNvPr id="5122" name="Picture 2" descr="http://www.fotomusica.net/album09_asia/mazprof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385" y="2053389"/>
            <a:ext cx="4319552" cy="32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89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7" y="0"/>
            <a:ext cx="10703886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Holy Prophet’s (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s.a.w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 love for </a:t>
            </a:r>
            <a:b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Imam al-Hasan(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en-CA" sz="6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4057" y="2164740"/>
            <a:ext cx="61480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Georgia" panose="02040502050405020303" pitchFamily="18" charset="0"/>
              </a:rPr>
              <a:t>It is narrated that, Imam al-Hasan </a:t>
            </a:r>
            <a:r>
              <a:rPr lang="en-CA" sz="2400" b="1" dirty="0" smtClean="0">
                <a:latin typeface="Cambria" panose="02040503050406030204" pitchFamily="18" charset="0"/>
              </a:rPr>
              <a:t>(</a:t>
            </a:r>
            <a:r>
              <a:rPr lang="en-CA" sz="2400" b="1" dirty="0" err="1" smtClean="0">
                <a:latin typeface="Cambria" panose="02040503050406030204" pitchFamily="18" charset="0"/>
              </a:rPr>
              <a:t>Ra</a:t>
            </a:r>
            <a:r>
              <a:rPr lang="en-CA" sz="2400" b="1" i="1" dirty="0" err="1" smtClean="0">
                <a:latin typeface="Cambria" panose="02040503050406030204" pitchFamily="18" charset="0"/>
              </a:rPr>
              <a:t>d</a:t>
            </a:r>
            <a:r>
              <a:rPr lang="en-CA" sz="2400" b="1" dirty="0" err="1" smtClean="0">
                <a:latin typeface="Cambria" panose="02040503050406030204" pitchFamily="18" charset="0"/>
              </a:rPr>
              <a:t>y</a:t>
            </a:r>
            <a:r>
              <a:rPr lang="en-CA" sz="2400" b="1" dirty="0" smtClean="0">
                <a:latin typeface="Cambria" panose="02040503050406030204" pitchFamily="18" charset="0"/>
              </a:rPr>
              <a:t> </a:t>
            </a:r>
            <a:r>
              <a:rPr lang="en-CA" sz="2400" b="1" dirty="0" err="1" smtClean="0">
                <a:latin typeface="Cambria" panose="02040503050406030204" pitchFamily="18" charset="0"/>
              </a:rPr>
              <a:t>Allāhu</a:t>
            </a:r>
            <a:r>
              <a:rPr lang="en-CA" sz="2400" b="1" dirty="0" smtClean="0">
                <a:latin typeface="Cambria" panose="02040503050406030204" pitchFamily="18" charset="0"/>
              </a:rPr>
              <a:t> ‘</a:t>
            </a:r>
            <a:r>
              <a:rPr lang="en-CA" sz="2400" b="1" dirty="0" err="1" smtClean="0">
                <a:latin typeface="Cambria" panose="02040503050406030204" pitchFamily="18" charset="0"/>
              </a:rPr>
              <a:t>Anhu</a:t>
            </a:r>
            <a:r>
              <a:rPr lang="en-CA" sz="2400" b="1" dirty="0" smtClean="0">
                <a:latin typeface="Cambria" panose="02040503050406030204" pitchFamily="18" charset="0"/>
              </a:rPr>
              <a:t>)</a:t>
            </a:r>
            <a:r>
              <a:rPr lang="en-CA" sz="2400" b="1" dirty="0" smtClean="0">
                <a:latin typeface="Georgia" panose="02040502050405020303" pitchFamily="18" charset="0"/>
              </a:rPr>
              <a:t> climbed on to the shoulders of the Holy Prophet (</a:t>
            </a:r>
            <a:r>
              <a:rPr lang="en-CA" sz="2400" b="1" dirty="0" err="1" smtClean="0">
                <a:latin typeface="Georgia" panose="02040502050405020303" pitchFamily="18" charset="0"/>
              </a:rPr>
              <a:t>s.a.w</a:t>
            </a:r>
            <a:r>
              <a:rPr lang="en-CA" sz="2400" b="1" dirty="0" smtClean="0">
                <a:latin typeface="Georgia" panose="02040502050405020303" pitchFamily="18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Georgia" panose="02040502050405020303" pitchFamily="18" charset="0"/>
              </a:rPr>
              <a:t>A person remarked, “O blessed son! What a nice steed you have.” In reply, the Holy Prophet declared, “ And how nice a rider too.”</a:t>
            </a:r>
          </a:p>
        </p:txBody>
      </p:sp>
      <p:pic>
        <p:nvPicPr>
          <p:cNvPr id="6" name="Picture 2" descr="http://www.fotomusica.net/album09_asia/mazprof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385" y="2053389"/>
            <a:ext cx="4319552" cy="323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66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520" y="-39799"/>
            <a:ext cx="1097042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Imam al-Hasan’s(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b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time as 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Khalifah</a:t>
            </a:r>
            <a:endParaRPr lang="en-CA" sz="6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621" y="1544359"/>
            <a:ext cx="11912757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After the passing ahead of his father Sayyidina Ali, Imam al-Hasan</a:t>
            </a:r>
            <a:r>
              <a:rPr lang="en-CA" sz="2800" b="1" dirty="0" smtClean="0">
                <a:latin typeface="Cambria" panose="02040503050406030204" pitchFamily="18" charset="0"/>
              </a:rPr>
              <a:t> 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was chosen to be the next </a:t>
            </a:r>
            <a:r>
              <a:rPr lang="en-CA" sz="2800" b="1" dirty="0" err="1" smtClean="0">
                <a:latin typeface="Georgia" panose="02040502050405020303" pitchFamily="18" charset="0"/>
              </a:rPr>
              <a:t>Khalifah</a:t>
            </a: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Imam al-Hasan’s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time as </a:t>
            </a:r>
            <a:r>
              <a:rPr lang="en-CA" sz="2800" b="1" dirty="0" err="1" smtClean="0">
                <a:latin typeface="Georgia" panose="02040502050405020303" pitchFamily="18" charset="0"/>
              </a:rPr>
              <a:t>Khalifah</a:t>
            </a:r>
            <a:r>
              <a:rPr lang="en-CA" sz="2800" b="1" dirty="0" smtClean="0">
                <a:latin typeface="Georgia" panose="02040502050405020303" pitchFamily="18" charset="0"/>
              </a:rPr>
              <a:t> was short.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 had said that in the future, Iman al-Hasan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would unite two quarrelling factions of Muslims.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did that during his time as </a:t>
            </a:r>
            <a:r>
              <a:rPr lang="en-CA" sz="2800" b="1" dirty="0" err="1" smtClean="0">
                <a:latin typeface="Georgia" panose="02040502050405020303" pitchFamily="18" charset="0"/>
              </a:rPr>
              <a:t>Khalifah</a:t>
            </a:r>
            <a:r>
              <a:rPr lang="en-CA" sz="2800" b="1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7729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" y="0"/>
            <a:ext cx="1092978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Imam al-Hasan’s(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b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time as 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Khalifah</a:t>
            </a:r>
            <a:endParaRPr lang="en-CA" sz="6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09004" y="6427568"/>
            <a:ext cx="4359418" cy="68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/>
                </a:solidFill>
              </a:rPr>
              <a:t>Date: Ramadan 1436/ June 2015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649896"/>
            <a:ext cx="119399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During Imam al-Hasan’s</a:t>
            </a:r>
            <a:r>
              <a:rPr lang="en-CA" sz="2800" b="1" dirty="0" smtClean="0">
                <a:latin typeface="Cambria" panose="02040503050406030204" pitchFamily="18" charset="0"/>
              </a:rPr>
              <a:t> 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time as </a:t>
            </a:r>
            <a:r>
              <a:rPr lang="en-CA" sz="2800" b="1" dirty="0" err="1" smtClean="0">
                <a:latin typeface="Georgia" panose="02040502050405020303" pitchFamily="18" charset="0"/>
              </a:rPr>
              <a:t>Khalifah</a:t>
            </a:r>
            <a:r>
              <a:rPr lang="en-CA" sz="2800" b="1" dirty="0" smtClean="0">
                <a:latin typeface="Georgia" panose="02040502050405020303" pitchFamily="18" charset="0"/>
              </a:rPr>
              <a:t>, the rebel armies of </a:t>
            </a:r>
            <a:r>
              <a:rPr lang="en-CA" sz="2800" b="1" dirty="0" err="1" smtClean="0">
                <a:latin typeface="Georgia" panose="02040502050405020303" pitchFamily="18" charset="0"/>
              </a:rPr>
              <a:t>Muawiya</a:t>
            </a:r>
            <a:r>
              <a:rPr lang="en-CA" sz="2800" b="1" dirty="0" smtClean="0">
                <a:latin typeface="Georgia" panose="02040502050405020303" pitchFamily="18" charset="0"/>
              </a:rPr>
              <a:t> were advancing against the Imam.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Imam al-Hasan</a:t>
            </a:r>
            <a:r>
              <a:rPr lang="en-CA" sz="2800" b="1" dirty="0" smtClean="0">
                <a:latin typeface="Cambria" panose="02040503050406030204" pitchFamily="18" charset="0"/>
              </a:rPr>
              <a:t> 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understood the tremendous loss of blood between the two parties if a battle had ensued.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Thus, to save Muslim lives and prevent innocent bloodshed, Imam al-Hasan</a:t>
            </a:r>
            <a:r>
              <a:rPr lang="en-CA" sz="2800" b="1" dirty="0" smtClean="0">
                <a:latin typeface="Cambria" panose="02040503050406030204" pitchFamily="18" charset="0"/>
              </a:rPr>
              <a:t> 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had negotiated with </a:t>
            </a:r>
            <a:r>
              <a:rPr lang="en-CA" sz="2800" b="1" dirty="0" err="1" smtClean="0">
                <a:latin typeface="Georgia" panose="02040502050405020303" pitchFamily="18" charset="0"/>
              </a:rPr>
              <a:t>Muawiya</a:t>
            </a:r>
            <a:r>
              <a:rPr lang="en-CA" sz="2800" b="1" dirty="0" smtClean="0">
                <a:latin typeface="Georgia" panose="02040502050405020303" pitchFamily="18" charset="0"/>
              </a:rPr>
              <a:t> to step down as </a:t>
            </a:r>
            <a:r>
              <a:rPr lang="en-CA" sz="2800" b="1" dirty="0" err="1" smtClean="0">
                <a:latin typeface="Georgia" panose="02040502050405020303" pitchFamily="18" charset="0"/>
              </a:rPr>
              <a:t>Khalifah</a:t>
            </a:r>
            <a:r>
              <a:rPr lang="en-CA" sz="2800" b="1" dirty="0" smtClean="0">
                <a:latin typeface="Georgia" panose="02040502050405020303" pitchFamily="18" charset="0"/>
              </a:rPr>
              <a:t> and entrust it to </a:t>
            </a:r>
            <a:r>
              <a:rPr lang="en-CA" sz="2800" b="1" dirty="0" err="1" smtClean="0">
                <a:latin typeface="Georgia" panose="02040502050405020303" pitchFamily="18" charset="0"/>
              </a:rPr>
              <a:t>Muawiya</a:t>
            </a:r>
            <a:r>
              <a:rPr lang="en-CA" sz="2800" b="1" dirty="0" smtClean="0">
                <a:latin typeface="Georgia" panose="02040502050405020303" pitchFamily="18" charset="0"/>
              </a:rPr>
              <a:t> till his passing ahead. </a:t>
            </a:r>
            <a:endParaRPr lang="en-CA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425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26" y="0"/>
            <a:ext cx="1142011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Passing Ahead of Imam al-Hasan</a:t>
            </a:r>
            <a:b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en-CA" sz="6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127" y="1698296"/>
            <a:ext cx="74971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Imam al-Hasan </a:t>
            </a:r>
            <a:r>
              <a:rPr lang="en-CA" sz="2800" dirty="0" smtClean="0">
                <a:latin typeface="Cambria" panose="02040503050406030204" pitchFamily="18" charset="0"/>
              </a:rPr>
              <a:t>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Anhu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 had passed ahead in 50 A.H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He had been murdered as he was poisoned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He was buried in </a:t>
            </a:r>
            <a:r>
              <a:rPr lang="en-CA" sz="2800" dirty="0" err="1" smtClean="0">
                <a:latin typeface="Georgia" panose="02040502050405020303" pitchFamily="18" charset="0"/>
              </a:rPr>
              <a:t>Janaat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err="1" smtClean="0">
                <a:latin typeface="Georgia" panose="02040502050405020303" pitchFamily="18" charset="0"/>
              </a:rPr>
              <a:t>ul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err="1" smtClean="0">
                <a:latin typeface="Georgia" panose="02040502050405020303" pitchFamily="18" charset="0"/>
              </a:rPr>
              <a:t>Baqi</a:t>
            </a:r>
            <a:r>
              <a:rPr lang="en-CA" sz="2800" dirty="0" smtClean="0">
                <a:latin typeface="Georgia" panose="02040502050405020303" pitchFamily="18" charset="0"/>
              </a:rPr>
              <a:t> near his mother </a:t>
            </a:r>
            <a:r>
              <a:rPr lang="en-CA" sz="2800" dirty="0" err="1" smtClean="0">
                <a:latin typeface="Georgia" panose="02040502050405020303" pitchFamily="18" charset="0"/>
              </a:rPr>
              <a:t>Sayyidatina</a:t>
            </a:r>
            <a:r>
              <a:rPr lang="en-CA" sz="2800" dirty="0" smtClean="0">
                <a:latin typeface="Georgia" panose="02040502050405020303" pitchFamily="18" charset="0"/>
              </a:rPr>
              <a:t> Fatima</a:t>
            </a:r>
            <a:r>
              <a:rPr lang="en-CA" sz="2800" dirty="0" smtClean="0">
                <a:latin typeface="Cambria" panose="02040503050406030204" pitchFamily="18" charset="0"/>
              </a:rPr>
              <a:t> 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Anha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3076" name="Picture 4" descr="http://www.rohri.net/images/media/jannat-ul-baki-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" t="38400" r="-1401" b="7734"/>
          <a:stretch/>
        </p:blipFill>
        <p:spPr bwMode="auto">
          <a:xfrm>
            <a:off x="2447379" y="4229099"/>
            <a:ext cx="4245300" cy="23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islamiclandmarks.com/wp-content/uploads/2012/11/jannatul_baq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15" t="2636" r="2442" b="9484"/>
          <a:stretch/>
        </p:blipFill>
        <p:spPr bwMode="auto">
          <a:xfrm>
            <a:off x="7880773" y="1701040"/>
            <a:ext cx="4079762" cy="25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89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6" y="0"/>
            <a:ext cx="1100979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Holy 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Prophet’s 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s.a.w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) love 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for 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Imam al-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Husayn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9743" y="4580908"/>
            <a:ext cx="1049251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 once said,</a:t>
            </a:r>
            <a:r>
              <a:rPr lang="en-CA" sz="2800" b="1" dirty="0"/>
              <a:t> "He who loved Hasan and </a:t>
            </a:r>
            <a:r>
              <a:rPr lang="en-CA" sz="2800" b="1" dirty="0" err="1" smtClean="0"/>
              <a:t>Husayn</a:t>
            </a:r>
            <a:r>
              <a:rPr lang="en-CA" sz="2800" b="1" dirty="0" smtClean="0"/>
              <a:t> loved </a:t>
            </a:r>
            <a:r>
              <a:rPr lang="en-CA" sz="2800" b="1" dirty="0"/>
              <a:t>me, and he who hated them hated me." </a:t>
            </a:r>
            <a:endParaRPr lang="en-CA" sz="28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 said</a:t>
            </a:r>
            <a:r>
              <a:rPr lang="en-CA" sz="2800" b="1" dirty="0"/>
              <a:t>, </a:t>
            </a:r>
            <a:r>
              <a:rPr lang="en-CA" sz="2800" b="1" dirty="0" smtClean="0"/>
              <a:t>“</a:t>
            </a:r>
            <a:r>
              <a:rPr lang="en-CA" sz="2800" b="1" dirty="0" err="1" smtClean="0"/>
              <a:t>Husayn</a:t>
            </a:r>
            <a:r>
              <a:rPr lang="en-CA" sz="2800" b="1" dirty="0" smtClean="0"/>
              <a:t> is </a:t>
            </a:r>
            <a:r>
              <a:rPr lang="en-CA" sz="2800" b="1" dirty="0"/>
              <a:t>from me and I am from </a:t>
            </a:r>
            <a:r>
              <a:rPr lang="en-CA" sz="2800" b="1" dirty="0" err="1" smtClean="0"/>
              <a:t>Husayn</a:t>
            </a:r>
            <a:r>
              <a:rPr lang="en-CA" sz="2800" b="1" dirty="0" smtClean="0"/>
              <a:t>.</a:t>
            </a:r>
            <a:r>
              <a:rPr lang="en-CA" sz="2800" b="1" dirty="0"/>
              <a:t> May </a:t>
            </a:r>
            <a:r>
              <a:rPr lang="en-CA" sz="2800" b="1" dirty="0" smtClean="0"/>
              <a:t>Allah (s.w.t) </a:t>
            </a:r>
            <a:r>
              <a:rPr lang="en-CA" sz="2800" b="1" dirty="0"/>
              <a:t>keep </a:t>
            </a:r>
            <a:r>
              <a:rPr lang="en-CA" sz="2800" b="1" dirty="0" smtClean="0"/>
              <a:t>him </a:t>
            </a:r>
            <a:r>
              <a:rPr lang="en-CA" sz="2800" b="1" dirty="0"/>
              <a:t>as a friend who keeps </a:t>
            </a:r>
            <a:r>
              <a:rPr lang="en-CA" sz="2800" b="1" dirty="0" err="1" smtClean="0"/>
              <a:t>Husayn</a:t>
            </a:r>
            <a:r>
              <a:rPr lang="en-CA" sz="2800" b="1" dirty="0" smtClean="0"/>
              <a:t> as </a:t>
            </a:r>
            <a:r>
              <a:rPr lang="en-CA" sz="2800" b="1" dirty="0"/>
              <a:t>his friend.”</a:t>
            </a:r>
            <a:r>
              <a:rPr lang="en-CA" sz="2800" b="1" dirty="0" smtClean="0"/>
              <a:t>"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7" name="Rectangle 6"/>
          <p:cNvSpPr/>
          <p:nvPr/>
        </p:nvSpPr>
        <p:spPr>
          <a:xfrm>
            <a:off x="334482" y="1751726"/>
            <a:ext cx="114193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0" i="0" dirty="0" smtClean="0">
                <a:effectLst/>
                <a:latin typeface="Georgia" panose="02040502050405020303" pitchFamily="18" charset="0"/>
              </a:rPr>
              <a:t>Once </a:t>
            </a:r>
            <a:r>
              <a:rPr lang="en-CA" sz="2800" dirty="0" err="1" smtClean="0">
                <a:latin typeface="Georgia" panose="02040502050405020303" pitchFamily="18" charset="0"/>
              </a:rPr>
              <a:t>Sayyidina</a:t>
            </a:r>
            <a:r>
              <a:rPr lang="en-CA" sz="2800" dirty="0" smtClean="0">
                <a:latin typeface="Georgia" panose="02040502050405020303" pitchFamily="18" charset="0"/>
              </a:rPr>
              <a:t> Ali </a:t>
            </a:r>
            <a:r>
              <a:rPr lang="en-CA" sz="2800" dirty="0" smtClean="0">
                <a:latin typeface="Cambria" panose="02040503050406030204" pitchFamily="18" charset="0"/>
              </a:rPr>
              <a:t>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Anhu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 saw that the Holy Prophet (</a:t>
            </a:r>
            <a:r>
              <a:rPr lang="en-CA" sz="2800" dirty="0" err="1" smtClean="0">
                <a:latin typeface="Georgia" panose="02040502050405020303" pitchFamily="18" charset="0"/>
              </a:rPr>
              <a:t>s.a.w</a:t>
            </a:r>
            <a:r>
              <a:rPr lang="en-CA" sz="2800" dirty="0" smtClean="0">
                <a:latin typeface="Georgia" panose="02040502050405020303" pitchFamily="18" charset="0"/>
              </a:rPr>
              <a:t>) was crying.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0" i="0" dirty="0" smtClean="0">
                <a:effectLst/>
                <a:latin typeface="Georgia" panose="02040502050405020303" pitchFamily="18" charset="0"/>
              </a:rPr>
              <a:t>When he asked him as to what made him cry,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b="0" i="0" dirty="0" smtClean="0">
                <a:effectLst/>
                <a:latin typeface="Georgia" panose="02040502050405020303" pitchFamily="18" charset="0"/>
              </a:rPr>
              <a:t>he replied, "O Ali, </a:t>
            </a:r>
            <a:r>
              <a:rPr lang="en-CA" sz="2800" b="0" i="0" dirty="0" err="1" smtClean="0">
                <a:effectLst/>
                <a:latin typeface="Georgia" panose="02040502050405020303" pitchFamily="18" charset="0"/>
              </a:rPr>
              <a:t>Jibril</a:t>
            </a:r>
            <a:r>
              <a:rPr lang="en-CA" sz="2800" b="0" i="0" dirty="0" smtClean="0">
                <a:effectLst/>
                <a:latin typeface="Georgia" panose="02040502050405020303" pitchFamily="18" charset="0"/>
              </a:rPr>
              <a:t> (</a:t>
            </a:r>
            <a:r>
              <a:rPr lang="en-CA" sz="2800" dirty="0" err="1" smtClean="0">
                <a:latin typeface="Georgia" panose="02040502050405020303" pitchFamily="18" charset="0"/>
              </a:rPr>
              <a:t>a</a:t>
            </a:r>
            <a:r>
              <a:rPr lang="en-CA" sz="2800" b="0" i="0" dirty="0" err="1" smtClean="0">
                <a:effectLst/>
                <a:latin typeface="Georgia" panose="02040502050405020303" pitchFamily="18" charset="0"/>
              </a:rPr>
              <a:t>layhissalam</a:t>
            </a:r>
            <a:r>
              <a:rPr lang="en-CA" sz="2800" b="0" i="0" dirty="0" smtClean="0">
                <a:effectLst/>
                <a:latin typeface="Georgia" panose="02040502050405020303" pitchFamily="18" charset="0"/>
              </a:rPr>
              <a:t>) has just been with me and informed me that my son </a:t>
            </a:r>
            <a:r>
              <a:rPr lang="en-CA" sz="2800" b="0" i="0" dirty="0" err="1" smtClean="0">
                <a:effectLst/>
                <a:latin typeface="Georgia" panose="02040502050405020303" pitchFamily="18" charset="0"/>
              </a:rPr>
              <a:t>Husayn</a:t>
            </a:r>
            <a:r>
              <a:rPr lang="en-CA" sz="2800" b="0" i="0" dirty="0" smtClean="0">
                <a:effectLst/>
                <a:latin typeface="Georgia" panose="02040502050405020303" pitchFamily="18" charset="0"/>
              </a:rPr>
              <a:t> would be martyred in </a:t>
            </a:r>
            <a:r>
              <a:rPr lang="en-CA" sz="2800" b="0" i="0" dirty="0" err="1" smtClean="0">
                <a:effectLst/>
                <a:latin typeface="Georgia" panose="02040502050405020303" pitchFamily="18" charset="0"/>
              </a:rPr>
              <a:t>Kerbala</a:t>
            </a:r>
            <a:r>
              <a:rPr lang="en-CA" sz="2800" b="0" i="0" dirty="0" smtClean="0">
                <a:effectLst/>
                <a:latin typeface="Georgia" panose="02040502050405020303" pitchFamily="18" charset="0"/>
              </a:rPr>
              <a:t>. This moved me so much that I could not help weeping."</a:t>
            </a:r>
            <a:endParaRPr lang="en-CA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510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6" y="0"/>
            <a:ext cx="1100979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Miracles of </a:t>
            </a:r>
            <a:b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Imam al-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Husayn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480" y="1090246"/>
            <a:ext cx="116893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28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Miraculous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b="1" dirty="0" smtClean="0">
                <a:latin typeface="Georgia" panose="02040502050405020303" pitchFamily="18" charset="0"/>
              </a:rPr>
              <a:t>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Imam al-</a:t>
            </a:r>
            <a:r>
              <a:rPr lang="en-CA" sz="2800" dirty="0" err="1" smtClean="0">
                <a:latin typeface="Georgia" panose="02040502050405020303" pitchFamily="18" charset="0"/>
              </a:rPr>
              <a:t>Husayn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smtClean="0">
                <a:latin typeface="Cambria" panose="02040503050406030204" pitchFamily="18" charset="0"/>
              </a:rPr>
              <a:t>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Anhu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 was requested by someone to make </a:t>
            </a:r>
            <a:r>
              <a:rPr lang="en-CA" sz="2800" dirty="0" err="1" smtClean="0">
                <a:latin typeface="Georgia" panose="02040502050405020303" pitchFamily="18" charset="0"/>
              </a:rPr>
              <a:t>dua</a:t>
            </a:r>
            <a:r>
              <a:rPr lang="en-CA" sz="2800" dirty="0" smtClean="0">
                <a:latin typeface="Georgia" panose="02040502050405020303" pitchFamily="18" charset="0"/>
              </a:rPr>
              <a:t> for their well as there was a scarce amount of water in it.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The Imam drank some water from the well in a bucket, and then poured the rest of water in the bucket back into the well.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Miraculously, the water welled up substantially, and became sweeter and much more pleasant than before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47" y="4811981"/>
            <a:ext cx="117538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b="1" i="0" dirty="0" smtClean="0">
                <a:effectLst/>
                <a:latin typeface="Georgia" panose="02040502050405020303" pitchFamily="18" charset="0"/>
              </a:rPr>
              <a:t>Radiating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It is stated that, whenever Imam </a:t>
            </a:r>
            <a:r>
              <a:rPr lang="en-CA" sz="2800" dirty="0" err="1" smtClean="0">
                <a:latin typeface="Georgia" panose="02040502050405020303" pitchFamily="18" charset="0"/>
              </a:rPr>
              <a:t>Husayn</a:t>
            </a:r>
            <a:r>
              <a:rPr lang="en-CA" sz="2800" dirty="0" smtClean="0">
                <a:latin typeface="Georgia" panose="02040502050405020303" pitchFamily="18" charset="0"/>
              </a:rPr>
              <a:t> (</a:t>
            </a:r>
            <a:r>
              <a:rPr lang="en-CA" sz="2800" dirty="0" err="1" smtClean="0">
                <a:latin typeface="Georgia" panose="02040502050405020303" pitchFamily="18" charset="0"/>
              </a:rPr>
              <a:t>Rady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err="1" smtClean="0">
                <a:latin typeface="Georgia" panose="02040502050405020303" pitchFamily="18" charset="0"/>
              </a:rPr>
              <a:t>All</a:t>
            </a:r>
            <a:r>
              <a:rPr lang="en-CA" sz="2800" dirty="0" err="1" smtClean="0">
                <a:latin typeface="Cambria" panose="02040503050406030204" pitchFamily="18" charset="0"/>
              </a:rPr>
              <a:t>ā</a:t>
            </a:r>
            <a:r>
              <a:rPr lang="en-CA" sz="2800" dirty="0" err="1" smtClean="0">
                <a:latin typeface="Georgia" panose="02040502050405020303" pitchFamily="18" charset="0"/>
              </a:rPr>
              <a:t>hu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err="1" smtClean="0">
                <a:latin typeface="Georgia" panose="02040502050405020303" pitchFamily="18" charset="0"/>
              </a:rPr>
              <a:t>Anhu</a:t>
            </a:r>
            <a:r>
              <a:rPr lang="en-CA" sz="2800" dirty="0" smtClean="0">
                <a:latin typeface="Georgia" panose="02040502050405020303" pitchFamily="18" charset="0"/>
              </a:rPr>
              <a:t>)  would stay in the dark, his surrounding area would become illuminated by refulgent beams radiating from his blessed forehead and cheeks. </a:t>
            </a:r>
          </a:p>
        </p:txBody>
      </p:sp>
    </p:spTree>
    <p:extLst>
      <p:ext uri="{BB962C8B-B14F-4D97-AF65-F5344CB8AC3E}">
        <p14:creationId xmlns:p14="http://schemas.microsoft.com/office/powerpoint/2010/main" xmlns="" val="1810512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6" y="0"/>
            <a:ext cx="1100979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Imam al-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Husayn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) and the Battle of 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Kerbala</a:t>
            </a:r>
            <a:endParaRPr lang="en-CA" sz="6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953" y="1592432"/>
            <a:ext cx="93779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After the passing ahead of Imam al-Hasan </a:t>
            </a:r>
            <a:r>
              <a:rPr lang="en-CA" sz="2800" dirty="0" smtClean="0">
                <a:latin typeface="Cambria" panose="02040503050406030204" pitchFamily="18" charset="0"/>
              </a:rPr>
              <a:t>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Anhu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, </a:t>
            </a:r>
            <a:r>
              <a:rPr lang="en-CA" sz="2800" dirty="0" err="1" smtClean="0">
                <a:latin typeface="Georgia" panose="02040502050405020303" pitchFamily="18" charset="0"/>
              </a:rPr>
              <a:t>Yazid</a:t>
            </a:r>
            <a:r>
              <a:rPr lang="en-CA" sz="2800" dirty="0" smtClean="0">
                <a:latin typeface="Georgia" panose="02040502050405020303" pitchFamily="18" charset="0"/>
              </a:rPr>
              <a:t> came into power and brought hardship towards the Muslim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Imam al-</a:t>
            </a:r>
            <a:r>
              <a:rPr lang="en-CA" sz="2800" dirty="0" err="1" smtClean="0">
                <a:latin typeface="Georgia" panose="02040502050405020303" pitchFamily="18" charset="0"/>
              </a:rPr>
              <a:t>Husayn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smtClean="0">
                <a:latin typeface="Cambria" panose="02040503050406030204" pitchFamily="18" charset="0"/>
              </a:rPr>
              <a:t>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Anhu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 received countless letters from people to end the horrible conditions </a:t>
            </a:r>
            <a:r>
              <a:rPr lang="en-CA" sz="2800" dirty="0" err="1" smtClean="0">
                <a:latin typeface="Georgia" panose="02040502050405020303" pitchFamily="18" charset="0"/>
              </a:rPr>
              <a:t>Yazid</a:t>
            </a:r>
            <a:r>
              <a:rPr lang="en-CA" sz="2800" dirty="0" smtClean="0">
                <a:latin typeface="Georgia" panose="02040502050405020303" pitchFamily="18" charset="0"/>
              </a:rPr>
              <a:t> brought. </a:t>
            </a:r>
            <a:endParaRPr lang="en-CA" sz="28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err="1" smtClean="0">
                <a:latin typeface="Georgia" panose="02040502050405020303" pitchFamily="18" charset="0"/>
              </a:rPr>
              <a:t>Yazid</a:t>
            </a:r>
            <a:r>
              <a:rPr lang="en-CA" sz="2800" dirty="0" smtClean="0">
                <a:latin typeface="Georgia" panose="02040502050405020303" pitchFamily="18" charset="0"/>
              </a:rPr>
              <a:t> demanded the Imam and his followers to acknowledge him as their leader, which they would never do, as </a:t>
            </a:r>
            <a:r>
              <a:rPr lang="en-CA" sz="2800" dirty="0" err="1" smtClean="0">
                <a:latin typeface="Georgia" panose="02040502050405020303" pitchFamily="18" charset="0"/>
              </a:rPr>
              <a:t>Yazid</a:t>
            </a:r>
            <a:r>
              <a:rPr lang="en-CA" sz="2800" dirty="0" smtClean="0">
                <a:latin typeface="Georgia" panose="02040502050405020303" pitchFamily="18" charset="0"/>
              </a:rPr>
              <a:t> was a sinner and a tyrant.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When the Imam could not reach any peaceful resolution, he was forced  to fight against </a:t>
            </a:r>
            <a:r>
              <a:rPr lang="en-CA" sz="2800" dirty="0" err="1" smtClean="0">
                <a:latin typeface="Georgia" panose="02040502050405020303" pitchFamily="18" charset="0"/>
              </a:rPr>
              <a:t>Yazid’s</a:t>
            </a:r>
            <a:r>
              <a:rPr lang="en-CA" sz="2800" dirty="0" smtClean="0">
                <a:latin typeface="Georgia" panose="02040502050405020303" pitchFamily="18" charset="0"/>
              </a:rPr>
              <a:t> huge army. </a:t>
            </a:r>
            <a:endParaRPr lang="en-CA" sz="2800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http://www.ezsoftech.com/islamic/images/journey_ma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3855" y="3429000"/>
            <a:ext cx="2626426" cy="32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816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6" y="0"/>
            <a:ext cx="1100979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Wisdom and Courage of</a:t>
            </a:r>
            <a:b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Imam al-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Husayn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en-CA" sz="6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5" y="1600200"/>
            <a:ext cx="1081673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Georgia" panose="02040502050405020303" pitchFamily="18" charset="0"/>
              </a:rPr>
              <a:t>Despite knowing the multiple disadvantages Imam al-</a:t>
            </a:r>
            <a:r>
              <a:rPr lang="en-CA" sz="3200" dirty="0" err="1" smtClean="0">
                <a:latin typeface="Georgia" panose="02040502050405020303" pitchFamily="18" charset="0"/>
              </a:rPr>
              <a:t>Husayn</a:t>
            </a:r>
            <a:r>
              <a:rPr lang="en-CA" sz="3200" dirty="0" smtClean="0">
                <a:latin typeface="Georgia" panose="02040502050405020303" pitchFamily="18" charset="0"/>
              </a:rPr>
              <a:t> </a:t>
            </a:r>
            <a:r>
              <a:rPr lang="en-CA" sz="3200" dirty="0" smtClean="0">
                <a:latin typeface="Cambria" panose="02040503050406030204" pitchFamily="18" charset="0"/>
              </a:rPr>
              <a:t>(</a:t>
            </a:r>
            <a:r>
              <a:rPr lang="en-CA" sz="3200" dirty="0" err="1" smtClean="0">
                <a:latin typeface="Cambria" panose="02040503050406030204" pitchFamily="18" charset="0"/>
              </a:rPr>
              <a:t>Ra</a:t>
            </a:r>
            <a:r>
              <a:rPr lang="en-CA" sz="3200" i="1" dirty="0" err="1" smtClean="0">
                <a:latin typeface="Cambria" panose="02040503050406030204" pitchFamily="18" charset="0"/>
              </a:rPr>
              <a:t>d</a:t>
            </a:r>
            <a:r>
              <a:rPr lang="en-CA" sz="3200" dirty="0" err="1" smtClean="0">
                <a:latin typeface="Cambria" panose="02040503050406030204" pitchFamily="18" charset="0"/>
              </a:rPr>
              <a:t>y</a:t>
            </a:r>
            <a:r>
              <a:rPr lang="en-CA" sz="3200" dirty="0" smtClean="0">
                <a:latin typeface="Cambria" panose="02040503050406030204" pitchFamily="18" charset="0"/>
              </a:rPr>
              <a:t> </a:t>
            </a:r>
            <a:r>
              <a:rPr lang="en-CA" sz="3200" dirty="0" err="1" smtClean="0">
                <a:latin typeface="Cambria" panose="02040503050406030204" pitchFamily="18" charset="0"/>
              </a:rPr>
              <a:t>Allāhu</a:t>
            </a:r>
            <a:r>
              <a:rPr lang="en-CA" sz="3200" dirty="0" smtClean="0">
                <a:latin typeface="Cambria" panose="02040503050406030204" pitchFamily="18" charset="0"/>
              </a:rPr>
              <a:t> ‘</a:t>
            </a:r>
            <a:r>
              <a:rPr lang="en-CA" sz="3200" dirty="0" err="1" smtClean="0">
                <a:latin typeface="Cambria" panose="02040503050406030204" pitchFamily="18" charset="0"/>
              </a:rPr>
              <a:t>Anhu</a:t>
            </a:r>
            <a:r>
              <a:rPr lang="en-CA" sz="3200" dirty="0" smtClean="0">
                <a:latin typeface="Cambria" panose="02040503050406030204" pitchFamily="18" charset="0"/>
              </a:rPr>
              <a:t>)</a:t>
            </a:r>
            <a:r>
              <a:rPr lang="en-CA" sz="3200" dirty="0" smtClean="0">
                <a:latin typeface="Georgia" panose="02040502050405020303" pitchFamily="18" charset="0"/>
              </a:rPr>
              <a:t> and his followers faced </a:t>
            </a:r>
            <a:r>
              <a:rPr lang="en-CA" sz="3200" dirty="0" err="1" smtClean="0">
                <a:latin typeface="Georgia" panose="02040502050405020303" pitchFamily="18" charset="0"/>
              </a:rPr>
              <a:t>Yazid’s</a:t>
            </a:r>
            <a:r>
              <a:rPr lang="en-CA" sz="3200" dirty="0" smtClean="0">
                <a:latin typeface="Georgia" panose="02040502050405020303" pitchFamily="18" charset="0"/>
              </a:rPr>
              <a:t> army head 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32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Georgia" panose="02040502050405020303" pitchFamily="18" charset="0"/>
              </a:rPr>
              <a:t>He had the wisdom to recognize the vast spread of destruction that </a:t>
            </a:r>
            <a:r>
              <a:rPr lang="en-CA" sz="3200" dirty="0" err="1" smtClean="0">
                <a:latin typeface="Georgia" panose="02040502050405020303" pitchFamily="18" charset="0"/>
              </a:rPr>
              <a:t>Yazid’s</a:t>
            </a:r>
            <a:r>
              <a:rPr lang="en-CA" sz="3200" dirty="0" smtClean="0">
                <a:latin typeface="Georgia" panose="02040502050405020303" pitchFamily="18" charset="0"/>
              </a:rPr>
              <a:t> corruption would bring for the community and the future.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32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Georgia" panose="02040502050405020303" pitchFamily="18" charset="0"/>
              </a:rPr>
              <a:t>Alongside his followers, he felt the need and religious duty to stop him as he did not follow Allah’s Commands.</a:t>
            </a:r>
          </a:p>
        </p:txBody>
      </p:sp>
    </p:spTree>
    <p:extLst>
      <p:ext uri="{BB962C8B-B14F-4D97-AF65-F5344CB8AC3E}">
        <p14:creationId xmlns:p14="http://schemas.microsoft.com/office/powerpoint/2010/main" xmlns="" val="112361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6" y="0"/>
            <a:ext cx="1100979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Martyrdom of</a:t>
            </a:r>
            <a:b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Imam al-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Husayn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en-CA" sz="6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725" y="1600200"/>
            <a:ext cx="73173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Imam al-</a:t>
            </a:r>
            <a:r>
              <a:rPr lang="en-CA" sz="2800" dirty="0" err="1" smtClean="0">
                <a:latin typeface="Georgia" panose="02040502050405020303" pitchFamily="18" charset="0"/>
              </a:rPr>
              <a:t>Husayn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smtClean="0">
                <a:latin typeface="Cambria" panose="02040503050406030204" pitchFamily="18" charset="0"/>
              </a:rPr>
              <a:t>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Anhu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 , his family and followers showed immense courage and engaged in the battle despite multiple obstacles: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No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Witnessing the death of close ones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Numerical disadvantage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Betrayal</a:t>
            </a:r>
          </a:p>
          <a:p>
            <a:endParaRPr lang="en-CA" sz="2400" dirty="0">
              <a:latin typeface="Georgia" panose="02040502050405020303" pitchFamily="18" charset="0"/>
            </a:endParaRPr>
          </a:p>
        </p:txBody>
      </p:sp>
      <p:pic>
        <p:nvPicPr>
          <p:cNvPr id="7170" name="Picture 2" descr="https://upload.wikimedia.org/wikipedia/commons/4/4f/Kerbela_Hussein_Mosche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7060" y="1786984"/>
            <a:ext cx="4958244" cy="32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725" y="5272010"/>
            <a:ext cx="11101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Georgia" panose="02040502050405020303" pitchFamily="18" charset="0"/>
              </a:rPr>
              <a:t>Alongside his followers and army, Imam al-</a:t>
            </a:r>
            <a:r>
              <a:rPr lang="en-CA" sz="2800" dirty="0" err="1">
                <a:latin typeface="Georgia" panose="02040502050405020303" pitchFamily="18" charset="0"/>
              </a:rPr>
              <a:t>Husayn</a:t>
            </a:r>
            <a:r>
              <a:rPr lang="en-CA" sz="2800" dirty="0">
                <a:latin typeface="Georgia" panose="02040502050405020303" pitchFamily="18" charset="0"/>
              </a:rPr>
              <a:t> </a:t>
            </a:r>
            <a:r>
              <a:rPr lang="en-CA" sz="2800" dirty="0">
                <a:latin typeface="Cambria" panose="02040503050406030204" pitchFamily="18" charset="0"/>
              </a:rPr>
              <a:t>(</a:t>
            </a:r>
            <a:r>
              <a:rPr lang="en-CA" sz="2800" dirty="0" err="1">
                <a:latin typeface="Cambria" panose="02040503050406030204" pitchFamily="18" charset="0"/>
              </a:rPr>
              <a:t>Ra</a:t>
            </a:r>
            <a:r>
              <a:rPr lang="en-CA" sz="2800" i="1" dirty="0" err="1">
                <a:latin typeface="Cambria" panose="02040503050406030204" pitchFamily="18" charset="0"/>
              </a:rPr>
              <a:t>d</a:t>
            </a:r>
            <a:r>
              <a:rPr lang="en-CA" sz="2800" dirty="0" err="1">
                <a:latin typeface="Cambria" panose="02040503050406030204" pitchFamily="18" charset="0"/>
              </a:rPr>
              <a:t>y</a:t>
            </a:r>
            <a:r>
              <a:rPr lang="en-CA" sz="2800" dirty="0">
                <a:latin typeface="Cambria" panose="02040503050406030204" pitchFamily="18" charset="0"/>
              </a:rPr>
              <a:t> </a:t>
            </a:r>
            <a:r>
              <a:rPr lang="en-CA" sz="2800" dirty="0" err="1">
                <a:latin typeface="Cambria" panose="02040503050406030204" pitchFamily="18" charset="0"/>
              </a:rPr>
              <a:t>Allāhu</a:t>
            </a:r>
            <a:r>
              <a:rPr lang="en-CA" sz="2800" dirty="0">
                <a:latin typeface="Cambria" panose="02040503050406030204" pitchFamily="18" charset="0"/>
              </a:rPr>
              <a:t> ‘</a:t>
            </a:r>
            <a:r>
              <a:rPr lang="en-CA" sz="2800" dirty="0" err="1">
                <a:latin typeface="Cambria" panose="02040503050406030204" pitchFamily="18" charset="0"/>
              </a:rPr>
              <a:t>Anhu</a:t>
            </a:r>
            <a:r>
              <a:rPr lang="en-CA" sz="2800" dirty="0">
                <a:latin typeface="Cambria" panose="02040503050406030204" pitchFamily="18" charset="0"/>
              </a:rPr>
              <a:t>)</a:t>
            </a:r>
            <a:r>
              <a:rPr lang="en-CA" sz="2800" dirty="0">
                <a:latin typeface="Georgia" panose="02040502050405020303" pitchFamily="18" charset="0"/>
              </a:rPr>
              <a:t> was martyred on the 10</a:t>
            </a:r>
            <a:r>
              <a:rPr lang="en-CA" sz="2800" baseline="30000" dirty="0">
                <a:latin typeface="Georgia" panose="02040502050405020303" pitchFamily="18" charset="0"/>
              </a:rPr>
              <a:t>th</a:t>
            </a:r>
            <a:r>
              <a:rPr lang="en-CA" sz="2800" dirty="0">
                <a:latin typeface="Georgia" panose="02040502050405020303" pitchFamily="18" charset="0"/>
              </a:rPr>
              <a:t> of Muharram 61 A.H in </a:t>
            </a:r>
            <a:r>
              <a:rPr lang="en-CA" sz="2800" dirty="0" err="1">
                <a:latin typeface="Georgia" panose="02040502050405020303" pitchFamily="18" charset="0"/>
              </a:rPr>
              <a:t>Kerbala</a:t>
            </a:r>
            <a:endParaRPr lang="en-CA" sz="2800" dirty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>
                <a:latin typeface="Georgia" panose="02040502050405020303" pitchFamily="18" charset="0"/>
              </a:rPr>
              <a:t>He was </a:t>
            </a:r>
            <a:r>
              <a:rPr lang="en-CA" sz="2800" dirty="0" smtClean="0">
                <a:latin typeface="Georgia" panose="02040502050405020303" pitchFamily="18" charset="0"/>
              </a:rPr>
              <a:t>laid to rest </a:t>
            </a:r>
            <a:r>
              <a:rPr lang="en-CA" sz="2800" dirty="0">
                <a:latin typeface="Georgia" panose="02040502050405020303" pitchFamily="18" charset="0"/>
              </a:rPr>
              <a:t>in </a:t>
            </a:r>
            <a:r>
              <a:rPr lang="en-CA" sz="2800" dirty="0" err="1">
                <a:latin typeface="Georgia" panose="02040502050405020303" pitchFamily="18" charset="0"/>
              </a:rPr>
              <a:t>Kerbala</a:t>
            </a:r>
            <a:r>
              <a:rPr lang="en-CA" sz="28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29729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1353"/>
            <a:ext cx="12192000" cy="6909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329" y="-124896"/>
            <a:ext cx="10437341" cy="3856037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b="1" dirty="0" err="1">
                <a:ln/>
                <a:solidFill>
                  <a:schemeClr val="accent3"/>
                </a:solidFill>
              </a:rPr>
              <a:t>Sayyidina</a:t>
            </a:r>
            <a:r>
              <a:rPr lang="en-CA" sz="6000" b="1" dirty="0">
                <a:ln/>
                <a:solidFill>
                  <a:schemeClr val="accent3"/>
                </a:solidFill>
              </a:rPr>
              <a:t> Imam al-Hasan and </a:t>
            </a:r>
            <a:r>
              <a:rPr lang="en-CA" sz="6000" b="1" dirty="0" err="1">
                <a:ln/>
                <a:solidFill>
                  <a:schemeClr val="accent3"/>
                </a:solidFill>
              </a:rPr>
              <a:t>Sayyidina</a:t>
            </a:r>
            <a:r>
              <a:rPr lang="en-CA" sz="6000" b="1" dirty="0">
                <a:ln/>
                <a:solidFill>
                  <a:schemeClr val="accent3"/>
                </a:solidFill>
              </a:rPr>
              <a:t> Imam al-</a:t>
            </a:r>
            <a:r>
              <a:rPr lang="en-CA" sz="6000" b="1" dirty="0" err="1">
                <a:ln/>
                <a:solidFill>
                  <a:schemeClr val="accent3"/>
                </a:solidFill>
              </a:rPr>
              <a:t>Husayn</a:t>
            </a:r>
            <a:r>
              <a:rPr lang="en-CA" sz="6000" b="1" dirty="0">
                <a:ln/>
                <a:solidFill>
                  <a:schemeClr val="accent3"/>
                </a:solidFill>
              </a:rPr>
              <a:t> </a:t>
            </a:r>
            <a:r>
              <a:rPr lang="en-CA" sz="6000" b="1" dirty="0" smtClean="0">
                <a:ln/>
                <a:solidFill>
                  <a:schemeClr val="accent3"/>
                </a:solidFill>
              </a:rPr>
              <a:t/>
            </a:r>
            <a:br>
              <a:rPr lang="en-CA" sz="6000" b="1" dirty="0" smtClean="0">
                <a:ln/>
                <a:solidFill>
                  <a:schemeClr val="accent3"/>
                </a:solidFill>
              </a:rPr>
            </a:br>
            <a:r>
              <a:rPr lang="en-CA" sz="2800" b="1" dirty="0" smtClean="0">
                <a:ln/>
                <a:solidFill>
                  <a:schemeClr val="accent3"/>
                </a:solidFill>
              </a:rPr>
              <a:t>(</a:t>
            </a:r>
            <a:r>
              <a:rPr lang="en-CA" sz="2800" b="1" dirty="0" err="1">
                <a:ln/>
                <a:solidFill>
                  <a:schemeClr val="accent3"/>
                </a:solidFill>
              </a:rPr>
              <a:t>Rady</a:t>
            </a:r>
            <a:r>
              <a:rPr lang="en-CA" sz="2800" b="1" dirty="0">
                <a:ln/>
                <a:solidFill>
                  <a:schemeClr val="accent3"/>
                </a:solidFill>
              </a:rPr>
              <a:t> </a:t>
            </a:r>
            <a:r>
              <a:rPr lang="en-CA" sz="2800" b="1" dirty="0" err="1">
                <a:ln/>
                <a:solidFill>
                  <a:schemeClr val="accent3"/>
                </a:solidFill>
              </a:rPr>
              <a:t>Allahu</a:t>
            </a:r>
            <a:r>
              <a:rPr lang="en-CA" sz="2800" b="1" dirty="0">
                <a:ln/>
                <a:solidFill>
                  <a:schemeClr val="accent3"/>
                </a:solidFill>
              </a:rPr>
              <a:t> ‘</a:t>
            </a:r>
            <a:r>
              <a:rPr lang="en-CA" sz="2800" b="1" dirty="0" err="1">
                <a:ln/>
                <a:solidFill>
                  <a:schemeClr val="accent3"/>
                </a:solidFill>
              </a:rPr>
              <a:t>Anhuma</a:t>
            </a:r>
            <a:r>
              <a:rPr lang="en-CA" sz="2800" b="1" dirty="0">
                <a:ln/>
                <a:solidFill>
                  <a:schemeClr val="accent3"/>
                </a:solidFill>
              </a:rPr>
              <a:t>)</a:t>
            </a:r>
            <a:r>
              <a:rPr lang="en-CA" sz="6000" b="1" dirty="0">
                <a:ln/>
                <a:solidFill>
                  <a:schemeClr val="accent3"/>
                </a:solidFill>
              </a:rPr>
              <a:t/>
            </a:r>
            <a:br>
              <a:rPr lang="en-CA" sz="6000" b="1" dirty="0">
                <a:ln/>
                <a:solidFill>
                  <a:schemeClr val="accent3"/>
                </a:solidFill>
              </a:rPr>
            </a:b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30094"/>
            <a:ext cx="4448432" cy="827906"/>
          </a:xfrm>
        </p:spPr>
        <p:txBody>
          <a:bodyPr>
            <a:normAutofit lnSpcReduction="10000"/>
          </a:bodyPr>
          <a:lstStyle/>
          <a:p>
            <a:r>
              <a:rPr lang="en-CA" dirty="0" err="1" smtClean="0"/>
              <a:t>Ovais</a:t>
            </a:r>
            <a:r>
              <a:rPr lang="en-CA" dirty="0" smtClean="0"/>
              <a:t> Ahmad</a:t>
            </a:r>
          </a:p>
          <a:p>
            <a:r>
              <a:rPr lang="en-CA" dirty="0" err="1" smtClean="0"/>
              <a:t>Madrasa</a:t>
            </a:r>
            <a:r>
              <a:rPr lang="en-CA" dirty="0" smtClean="0"/>
              <a:t> al-</a:t>
            </a:r>
            <a:r>
              <a:rPr lang="en-CA" dirty="0" err="1" smtClean="0"/>
              <a:t>Hidaya</a:t>
            </a:r>
            <a:endParaRPr lang="en-CA" dirty="0" smtClean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09004" y="6427568"/>
            <a:ext cx="4359418" cy="68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/>
                </a:solidFill>
              </a:rPr>
              <a:t>Date: Ramadan 1436/ June 2015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51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056" y="0"/>
            <a:ext cx="11009793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Lesson and Example of</a:t>
            </a:r>
            <a:b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Imam al-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Husayn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rgbClr val="C00000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rgbClr val="C00000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)</a:t>
            </a:r>
            <a:endParaRPr lang="en-CA" sz="6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1" y="2126344"/>
            <a:ext cx="103573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Imam al-</a:t>
            </a:r>
            <a:r>
              <a:rPr lang="en-CA" sz="2800" dirty="0" err="1" smtClean="0">
                <a:latin typeface="Georgia" panose="02040502050405020303" pitchFamily="18" charset="0"/>
              </a:rPr>
              <a:t>Husayn’s</a:t>
            </a:r>
            <a:r>
              <a:rPr lang="en-CA" sz="2800" dirty="0" smtClean="0">
                <a:latin typeface="Georgia" panose="02040502050405020303" pitchFamily="18" charset="0"/>
              </a:rPr>
              <a:t> </a:t>
            </a:r>
            <a:r>
              <a:rPr lang="en-CA" sz="2800" dirty="0" smtClean="0">
                <a:latin typeface="Cambria" panose="02040503050406030204" pitchFamily="18" charset="0"/>
              </a:rPr>
              <a:t>(</a:t>
            </a:r>
            <a:r>
              <a:rPr lang="en-CA" sz="2800" dirty="0" err="1" smtClean="0">
                <a:latin typeface="Cambria" panose="02040503050406030204" pitchFamily="18" charset="0"/>
              </a:rPr>
              <a:t>Ra</a:t>
            </a:r>
            <a:r>
              <a:rPr lang="en-CA" sz="2800" i="1" dirty="0" err="1" smtClean="0">
                <a:latin typeface="Cambria" panose="02040503050406030204" pitchFamily="18" charset="0"/>
              </a:rPr>
              <a:t>d</a:t>
            </a:r>
            <a:r>
              <a:rPr lang="en-CA" sz="2800" dirty="0" err="1" smtClean="0">
                <a:latin typeface="Cambria" panose="02040503050406030204" pitchFamily="18" charset="0"/>
              </a:rPr>
              <a:t>y</a:t>
            </a:r>
            <a:r>
              <a:rPr lang="en-CA" sz="2800" dirty="0" smtClean="0">
                <a:latin typeface="Cambria" panose="02040503050406030204" pitchFamily="18" charset="0"/>
              </a:rPr>
              <a:t> </a:t>
            </a:r>
            <a:r>
              <a:rPr lang="en-CA" sz="2800" dirty="0" err="1" smtClean="0">
                <a:latin typeface="Cambria" panose="02040503050406030204" pitchFamily="18" charset="0"/>
              </a:rPr>
              <a:t>Allāhu</a:t>
            </a:r>
            <a:r>
              <a:rPr lang="en-CA" sz="2800" dirty="0" smtClean="0">
                <a:latin typeface="Cambria" panose="02040503050406030204" pitchFamily="18" charset="0"/>
              </a:rPr>
              <a:t> ‘</a:t>
            </a:r>
            <a:r>
              <a:rPr lang="en-CA" sz="2800" dirty="0" err="1" smtClean="0">
                <a:latin typeface="Cambria" panose="02040503050406030204" pitchFamily="18" charset="0"/>
              </a:rPr>
              <a:t>Anhu</a:t>
            </a:r>
            <a:r>
              <a:rPr lang="en-CA" sz="2800" dirty="0" smtClean="0">
                <a:latin typeface="Cambria" panose="02040503050406030204" pitchFamily="18" charset="0"/>
              </a:rPr>
              <a:t>)</a:t>
            </a:r>
            <a:r>
              <a:rPr lang="en-CA" sz="2800" dirty="0" smtClean="0">
                <a:latin typeface="Georgia" panose="02040502050405020303" pitchFamily="18" charset="0"/>
              </a:rPr>
              <a:t> martyrdom and act of courage teaches all Muslims  about selflessness, and sacrifice in the way of Allah.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8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He set an example showing us that we should never waver in Faith and in following the Command of Allah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8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>
                <a:latin typeface="Georgia" panose="02040502050405020303" pitchFamily="18" charset="0"/>
              </a:rPr>
              <a:t>He showed us the importance to stand up for justice and the truth.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>
              <a:latin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44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5290" y="-110538"/>
            <a:ext cx="11715750" cy="202989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b="1" dirty="0" smtClean="0">
                <a:ln/>
                <a:solidFill>
                  <a:schemeClr val="accent3"/>
                </a:solidFill>
              </a:rPr>
              <a:t>Tribute to Imam al-</a:t>
            </a:r>
            <a:r>
              <a:rPr lang="en-CA" sz="6000" b="1" dirty="0" err="1" smtClean="0">
                <a:ln/>
                <a:solidFill>
                  <a:schemeClr val="accent3"/>
                </a:solidFill>
              </a:rPr>
              <a:t>Husayn</a:t>
            </a:r>
            <a:r>
              <a:rPr lang="en-CA" sz="6000" b="1" dirty="0">
                <a:ln/>
                <a:solidFill>
                  <a:schemeClr val="accent3"/>
                </a:solidFill>
              </a:rPr>
              <a:t/>
            </a:r>
            <a:br>
              <a:rPr lang="en-CA" sz="6000" b="1" dirty="0">
                <a:ln/>
                <a:solidFill>
                  <a:schemeClr val="accent3"/>
                </a:solidFill>
              </a:rPr>
            </a:br>
            <a:r>
              <a:rPr lang="en-CA" sz="6000" b="1" dirty="0" smtClean="0">
                <a:ln/>
                <a:solidFill>
                  <a:schemeClr val="accent3"/>
                </a:solidFill>
              </a:rPr>
              <a:t>(</a:t>
            </a:r>
            <a:r>
              <a:rPr lang="en-CA" sz="6000" b="1" dirty="0" err="1" smtClean="0">
                <a:ln/>
                <a:solidFill>
                  <a:schemeClr val="accent3"/>
                </a:solidFill>
              </a:rPr>
              <a:t>Rady</a:t>
            </a:r>
            <a:r>
              <a:rPr lang="en-CA" sz="60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CA" sz="6000" b="1" dirty="0" err="1">
                <a:ln/>
                <a:solidFill>
                  <a:schemeClr val="accent3"/>
                </a:solidFill>
              </a:rPr>
              <a:t>Allāhu</a:t>
            </a:r>
            <a:r>
              <a:rPr lang="en-CA" sz="6000" b="1" dirty="0">
                <a:ln/>
                <a:solidFill>
                  <a:schemeClr val="accent3"/>
                </a:solidFill>
              </a:rPr>
              <a:t> ‘</a:t>
            </a:r>
            <a:r>
              <a:rPr lang="en-CA" sz="6000" b="1" dirty="0" err="1">
                <a:ln/>
                <a:solidFill>
                  <a:schemeClr val="accent3"/>
                </a:solidFill>
              </a:rPr>
              <a:t>Anhu</a:t>
            </a:r>
            <a:r>
              <a:rPr lang="en-CA" sz="6000" b="1" dirty="0">
                <a:ln/>
                <a:solidFill>
                  <a:schemeClr val="accent3"/>
                </a:solidFill>
              </a:rPr>
              <a:t>)</a:t>
            </a: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539" y="1744157"/>
            <a:ext cx="110289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latin typeface="Georgia" panose="02040502050405020303" pitchFamily="18" charset="0"/>
              </a:rPr>
              <a:t>Sufi saint </a:t>
            </a:r>
            <a:r>
              <a:rPr lang="en-CA" sz="2800" b="1" dirty="0" err="1" smtClean="0">
                <a:latin typeface="Georgia" panose="02040502050405020303" pitchFamily="18" charset="0"/>
              </a:rPr>
              <a:t>Hazrat</a:t>
            </a:r>
            <a:r>
              <a:rPr lang="en-CA" sz="2800" b="1" dirty="0" smtClean="0">
                <a:latin typeface="Georgia" panose="02040502050405020303" pitchFamily="18" charset="0"/>
              </a:rPr>
              <a:t> </a:t>
            </a:r>
            <a:r>
              <a:rPr lang="en-CA" sz="2800" b="1" dirty="0" err="1">
                <a:latin typeface="Georgia" panose="02040502050405020303" pitchFamily="18" charset="0"/>
              </a:rPr>
              <a:t>Khwaja</a:t>
            </a:r>
            <a:r>
              <a:rPr lang="en-CA" sz="2800" b="1" dirty="0">
                <a:latin typeface="Georgia" panose="02040502050405020303" pitchFamily="18" charset="0"/>
              </a:rPr>
              <a:t> </a:t>
            </a:r>
            <a:r>
              <a:rPr lang="en-CA" sz="2800" b="1" dirty="0" err="1">
                <a:latin typeface="Georgia" panose="02040502050405020303" pitchFamily="18" charset="0"/>
              </a:rPr>
              <a:t>Gharib</a:t>
            </a:r>
            <a:r>
              <a:rPr lang="en-CA" sz="2800" b="1" dirty="0">
                <a:latin typeface="Georgia" panose="02040502050405020303" pitchFamily="18" charset="0"/>
              </a:rPr>
              <a:t> Nawaz, </a:t>
            </a:r>
            <a:r>
              <a:rPr lang="en-CA" sz="2800" b="1" dirty="0" err="1">
                <a:latin typeface="Georgia" panose="02040502050405020303" pitchFamily="18" charset="0"/>
              </a:rPr>
              <a:t>Mawlana</a:t>
            </a:r>
            <a:r>
              <a:rPr lang="en-CA" sz="2800" b="1" dirty="0">
                <a:latin typeface="Georgia" panose="02040502050405020303" pitchFamily="18" charset="0"/>
              </a:rPr>
              <a:t> </a:t>
            </a:r>
            <a:r>
              <a:rPr lang="en-CA" sz="2800" b="1" dirty="0" err="1">
                <a:latin typeface="Georgia" panose="02040502050405020303" pitchFamily="18" charset="0"/>
              </a:rPr>
              <a:t>Mu‘inuddin</a:t>
            </a:r>
            <a:r>
              <a:rPr lang="en-CA" sz="2800" b="1" dirty="0">
                <a:latin typeface="Georgia" panose="02040502050405020303" pitchFamily="18" charset="0"/>
              </a:rPr>
              <a:t> Hasan Chishti (</a:t>
            </a:r>
            <a:r>
              <a:rPr lang="en-CA" sz="2800" b="1" dirty="0" err="1">
                <a:latin typeface="Georgia" panose="02040502050405020303" pitchFamily="18" charset="0"/>
              </a:rPr>
              <a:t>Rahamtullahu</a:t>
            </a:r>
            <a:r>
              <a:rPr lang="en-CA" sz="2800" b="1" dirty="0">
                <a:latin typeface="Georgia" panose="02040502050405020303" pitchFamily="18" charset="0"/>
              </a:rPr>
              <a:t> ‘</a:t>
            </a:r>
            <a:r>
              <a:rPr lang="en-CA" sz="2800" b="1" dirty="0" err="1" smtClean="0">
                <a:latin typeface="Georgia" panose="02040502050405020303" pitchFamily="18" charset="0"/>
              </a:rPr>
              <a:t>alayh</a:t>
            </a:r>
            <a:r>
              <a:rPr lang="en-CA" sz="2800" b="1" dirty="0" smtClean="0">
                <a:latin typeface="Georgia" panose="02040502050405020303" pitchFamily="18" charset="0"/>
              </a:rPr>
              <a:t>), a descendant of the </a:t>
            </a:r>
            <a:r>
              <a:rPr lang="en-CA" sz="2800" b="1" dirty="0" err="1" smtClean="0">
                <a:latin typeface="Georgia" panose="02040502050405020303" pitchFamily="18" charset="0"/>
              </a:rPr>
              <a:t>Ahl</a:t>
            </a:r>
            <a:r>
              <a:rPr lang="en-CA" sz="2800" b="1" dirty="0" smtClean="0">
                <a:latin typeface="Georgia" panose="02040502050405020303" pitchFamily="18" charset="0"/>
              </a:rPr>
              <a:t>-al-Bayt, paid tribute to </a:t>
            </a:r>
          </a:p>
          <a:p>
            <a:r>
              <a:rPr lang="en-CA" sz="2800" b="1" dirty="0" smtClean="0">
                <a:latin typeface="Georgia" panose="02040502050405020303" pitchFamily="18" charset="0"/>
              </a:rPr>
              <a:t>Imam al-</a:t>
            </a:r>
            <a:r>
              <a:rPr lang="en-CA" sz="2800" b="1" dirty="0" err="1" smtClean="0">
                <a:latin typeface="Georgia" panose="02040502050405020303" pitchFamily="18" charset="0"/>
              </a:rPr>
              <a:t>Husayn</a:t>
            </a:r>
            <a:r>
              <a:rPr lang="en-CA" sz="2800" b="1" dirty="0" smtClean="0">
                <a:latin typeface="Georgia" panose="02040502050405020303" pitchFamily="18" charset="0"/>
              </a:rPr>
              <a:t>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).</a:t>
            </a:r>
            <a:r>
              <a:rPr lang="en-CA" sz="2800" b="1" dirty="0" smtClean="0">
                <a:latin typeface="Georgia" panose="02040502050405020303" pitchFamily="18" charset="0"/>
              </a:rPr>
              <a:t> It’s translation is:</a:t>
            </a:r>
          </a:p>
          <a:p>
            <a:r>
              <a:rPr lang="en-CA" sz="2800" b="1" dirty="0">
                <a:latin typeface="Georgia" panose="02040502050405020303" pitchFamily="18" charset="0"/>
              </a:rPr>
              <a:t>	</a:t>
            </a:r>
            <a:endParaRPr lang="en-CA" b="1" dirty="0" smtClean="0"/>
          </a:p>
          <a:p>
            <a:endParaRPr lang="en-CA" dirty="0" smtClean="0"/>
          </a:p>
        </p:txBody>
      </p:sp>
      <p:sp>
        <p:nvSpPr>
          <p:cNvPr id="3" name="Rectangle 2"/>
          <p:cNvSpPr/>
          <p:nvPr/>
        </p:nvSpPr>
        <p:spPr>
          <a:xfrm>
            <a:off x="953527" y="3764161"/>
            <a:ext cx="98082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i="1" dirty="0" smtClean="0">
                <a:latin typeface="Cambria" panose="02040503050406030204" pitchFamily="18" charset="0"/>
              </a:rPr>
              <a:t>“He gave his head but did not put his hand into the hands of </a:t>
            </a:r>
            <a:r>
              <a:rPr lang="en-CA" sz="2800" i="1" dirty="0" err="1" smtClean="0">
                <a:latin typeface="Cambria" panose="02040503050406030204" pitchFamily="18" charset="0"/>
              </a:rPr>
              <a:t>Yazid</a:t>
            </a:r>
            <a:r>
              <a:rPr lang="en-CA" sz="2800" i="1" dirty="0" smtClean="0">
                <a:latin typeface="Cambria" panose="02040503050406030204" pitchFamily="18" charset="0"/>
              </a:rPr>
              <a:t>. Verily, </a:t>
            </a:r>
            <a:r>
              <a:rPr lang="en-CA" sz="2800" i="1" dirty="0" err="1" smtClean="0">
                <a:latin typeface="Cambria" panose="02040503050406030204" pitchFamily="18" charset="0"/>
              </a:rPr>
              <a:t>Husayn</a:t>
            </a:r>
            <a:r>
              <a:rPr lang="en-CA" sz="2800" i="1" dirty="0" smtClean="0">
                <a:latin typeface="Cambria" panose="02040503050406030204" pitchFamily="18" charset="0"/>
              </a:rPr>
              <a:t> is the foundation of la </a:t>
            </a:r>
            <a:r>
              <a:rPr lang="en-CA" sz="2800" i="1" dirty="0" err="1" smtClean="0">
                <a:latin typeface="Cambria" panose="02040503050406030204" pitchFamily="18" charset="0"/>
              </a:rPr>
              <a:t>ilaha</a:t>
            </a:r>
            <a:r>
              <a:rPr lang="en-CA" sz="2800" i="1" dirty="0" smtClean="0">
                <a:latin typeface="Cambria" panose="02040503050406030204" pitchFamily="18" charset="0"/>
              </a:rPr>
              <a:t> </a:t>
            </a:r>
            <a:r>
              <a:rPr lang="en-CA" sz="2800" i="1" dirty="0" err="1" smtClean="0">
                <a:latin typeface="Cambria" panose="02040503050406030204" pitchFamily="18" charset="0"/>
              </a:rPr>
              <a:t>Illallah</a:t>
            </a:r>
            <a:r>
              <a:rPr lang="en-CA" sz="2800" i="1" dirty="0" smtClean="0">
                <a:latin typeface="Cambria" panose="02040503050406030204" pitchFamily="18" charset="0"/>
              </a:rPr>
              <a:t> (there is no deity except Allah). </a:t>
            </a:r>
            <a:r>
              <a:rPr lang="en-CA" sz="2800" i="1" dirty="0" err="1" smtClean="0">
                <a:latin typeface="Cambria" panose="02040503050406030204" pitchFamily="18" charset="0"/>
              </a:rPr>
              <a:t>Husayn</a:t>
            </a:r>
            <a:r>
              <a:rPr lang="en-CA" sz="2800" i="1" dirty="0" smtClean="0">
                <a:latin typeface="Cambria" panose="02040503050406030204" pitchFamily="18" charset="0"/>
              </a:rPr>
              <a:t> himself is Islam and the shield of Islam.”</a:t>
            </a:r>
          </a:p>
        </p:txBody>
      </p:sp>
    </p:spTree>
    <p:extLst>
      <p:ext uri="{BB962C8B-B14F-4D97-AF65-F5344CB8AC3E}">
        <p14:creationId xmlns:p14="http://schemas.microsoft.com/office/powerpoint/2010/main" xmlns="" val="365286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529" y="-797638"/>
            <a:ext cx="10762221" cy="202989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b="1" dirty="0" smtClean="0">
                <a:ln/>
                <a:solidFill>
                  <a:schemeClr val="accent3"/>
                </a:solidFill>
              </a:rPr>
              <a:t>Sources</a:t>
            </a: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09004" y="6427568"/>
            <a:ext cx="4359418" cy="68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/>
                </a:solidFill>
              </a:rPr>
              <a:t>Date: Ramadan 1436/ June 2015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79" y="1117282"/>
            <a:ext cx="110289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Georgia" panose="02040502050405020303" pitchFamily="18" charset="0"/>
              </a:rPr>
              <a:t>Madrasa </a:t>
            </a:r>
            <a:r>
              <a:rPr lang="en-CA" sz="2400" b="1" dirty="0" err="1" smtClean="0">
                <a:latin typeface="Georgia" panose="02040502050405020303" pitchFamily="18" charset="0"/>
              </a:rPr>
              <a:t>Hidaya</a:t>
            </a:r>
            <a:r>
              <a:rPr lang="en-CA" sz="2400" b="1" dirty="0" smtClean="0">
                <a:latin typeface="Georgia" panose="02040502050405020303" pitchFamily="18" charset="0"/>
              </a:rPr>
              <a:t> (madrasahidaya.net)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/>
              <a:t>http://www.madrasahidaya.net/KeyToIslamContentssecondedition.html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/>
              <a:t>http://www.madrasahidaya.net/Khwaja%20Gharib%20NawazMaulana%20Muhinudeen%20Chishti.html</a:t>
            </a:r>
            <a:endParaRPr lang="en-CA" sz="2400" b="1" dirty="0"/>
          </a:p>
          <a:p>
            <a:r>
              <a:rPr lang="en-CA" sz="2800" b="1" dirty="0" err="1" smtClean="0"/>
              <a:t>Iqra</a:t>
            </a:r>
            <a:r>
              <a:rPr lang="en-CA" sz="2800" b="1" dirty="0" smtClean="0"/>
              <a:t> (iqra.net)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/>
              <a:t>http://www.iqra.net/articles/muslims/family3.php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/>
              <a:t>http://www.iqra.net/muslimstudents/seniorsessay3.html </a:t>
            </a:r>
          </a:p>
          <a:p>
            <a:r>
              <a:rPr lang="en-CA" sz="2800" b="1" dirty="0" smtClean="0"/>
              <a:t>International </a:t>
            </a:r>
            <a:r>
              <a:rPr lang="en-CA" sz="2800" b="1" dirty="0"/>
              <a:t>I</a:t>
            </a:r>
            <a:r>
              <a:rPr lang="en-CA" sz="2800" b="1" dirty="0" smtClean="0"/>
              <a:t>slamic website (alahazrat.net)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b="1" dirty="0" smtClean="0"/>
              <a:t>http://www.alahazrat.net/islam/excellence-gems-of-wisdom-by-hasnain-kareemain.php 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647296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529" y="-797638"/>
            <a:ext cx="10762221" cy="202989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b="1" dirty="0" smtClean="0">
                <a:ln/>
                <a:solidFill>
                  <a:schemeClr val="accent3"/>
                </a:solidFill>
              </a:rPr>
              <a:t>Sources</a:t>
            </a: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79" y="1117282"/>
            <a:ext cx="1102892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err="1" smtClean="0">
                <a:latin typeface="+mj-lt"/>
              </a:rPr>
              <a:t>Dawat</a:t>
            </a:r>
            <a:r>
              <a:rPr lang="en-CA" sz="2800" b="1" dirty="0" smtClean="0">
                <a:latin typeface="+mj-lt"/>
              </a:rPr>
              <a:t>-e-</a:t>
            </a:r>
            <a:r>
              <a:rPr lang="en-CA" sz="2800" b="1" dirty="0" err="1">
                <a:latin typeface="+mj-lt"/>
              </a:rPr>
              <a:t>I</a:t>
            </a:r>
            <a:r>
              <a:rPr lang="en-CA" sz="2800" b="1" dirty="0" err="1" smtClean="0">
                <a:latin typeface="+mj-lt"/>
              </a:rPr>
              <a:t>slami</a:t>
            </a:r>
            <a:r>
              <a:rPr lang="en-CA" sz="2800" b="1" dirty="0" smtClean="0">
                <a:latin typeface="+mj-lt"/>
              </a:rPr>
              <a:t>(</a:t>
            </a:r>
            <a:r>
              <a:rPr lang="en-CA" sz="2800" b="1" dirty="0" smtClean="0"/>
              <a:t>dawateislami.net</a:t>
            </a:r>
            <a:r>
              <a:rPr lang="en-CA" sz="2800" b="1" dirty="0" smtClean="0">
                <a:latin typeface="+mj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 smtClean="0"/>
              <a:t>http://data2.dawateislami.net/Data/Books/Download/en/pdf/2010/193-1.pdf </a:t>
            </a:r>
          </a:p>
          <a:p>
            <a:pPr lvl="0"/>
            <a:r>
              <a:rPr lang="en-CA" sz="2800" b="1" dirty="0" err="1">
                <a:solidFill>
                  <a:prstClr val="black"/>
                </a:solidFill>
              </a:rPr>
              <a:t>Minhaj</a:t>
            </a:r>
            <a:r>
              <a:rPr lang="en-CA" sz="2800" b="1" dirty="0">
                <a:solidFill>
                  <a:prstClr val="black"/>
                </a:solidFill>
              </a:rPr>
              <a:t> </a:t>
            </a:r>
            <a:r>
              <a:rPr lang="en-CA" sz="2800" b="1" dirty="0" err="1">
                <a:solidFill>
                  <a:prstClr val="black"/>
                </a:solidFill>
              </a:rPr>
              <a:t>ul</a:t>
            </a:r>
            <a:r>
              <a:rPr lang="en-CA" sz="2800" b="1" dirty="0">
                <a:solidFill>
                  <a:prstClr val="black"/>
                </a:solidFill>
              </a:rPr>
              <a:t> Quran (minhaj.org)</a:t>
            </a:r>
            <a:endParaRPr lang="en-CA" sz="2800" b="1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CA" sz="2000" b="1" dirty="0">
                <a:solidFill>
                  <a:prstClr val="black"/>
                </a:solidFill>
                <a:latin typeface="Georgia" panose="02040502050405020303" pitchFamily="18" charset="0"/>
              </a:rPr>
              <a:t>http://www.minhaj.org/english/tid/432/Blessed-Imam-Husayn-article-by:-</a:t>
            </a:r>
            <a:r>
              <a:rPr lang="en-CA" sz="2000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Muhammad-Hanif.html</a:t>
            </a:r>
            <a:endParaRPr lang="en-CA" sz="2800" b="1" dirty="0" smtClean="0"/>
          </a:p>
          <a:p>
            <a:r>
              <a:rPr lang="en-CA" sz="2800" b="1" dirty="0" smtClean="0"/>
              <a:t>The Canadian Society of Muslims (muslimcanada.org)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 smtClean="0"/>
              <a:t>http://muslimcanada.org/martyr2.pdf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b="1" dirty="0" smtClean="0"/>
              <a:t>http://muslimcanada.org/martyr.pdf 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758505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00" y="0"/>
            <a:ext cx="12192000" cy="6909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3529" y="-797638"/>
            <a:ext cx="10762221" cy="202989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b="1" dirty="0" smtClean="0">
                <a:ln/>
                <a:solidFill>
                  <a:schemeClr val="accent3"/>
                </a:solidFill>
              </a:rPr>
              <a:t>Al-</a:t>
            </a:r>
            <a:r>
              <a:rPr lang="en-CA" sz="6000" b="1" dirty="0" err="1" smtClean="0">
                <a:ln/>
                <a:solidFill>
                  <a:schemeClr val="accent3"/>
                </a:solidFill>
              </a:rPr>
              <a:t>Fatih</a:t>
            </a:r>
            <a:r>
              <a:rPr lang="en-CA" sz="6000" dirty="0" err="1">
                <a:solidFill>
                  <a:schemeClr val="accent3"/>
                </a:solidFill>
                <a:latin typeface="Cambria" panose="02040503050406030204" pitchFamily="18" charset="0"/>
              </a:rPr>
              <a:t>ā</a:t>
            </a: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09004" y="6427568"/>
            <a:ext cx="4359418" cy="68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/>
                </a:solidFill>
              </a:rPr>
              <a:t>Date: Ramadan 1436/ June 2015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www.itdunya.com/attachments/419654d1392911307-surah-al-fatihah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00" y="1232258"/>
            <a:ext cx="5095578" cy="53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0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329" y="-124896"/>
            <a:ext cx="10762221" cy="202989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b="1" dirty="0" smtClean="0">
                <a:ln/>
                <a:solidFill>
                  <a:schemeClr val="accent3"/>
                </a:solidFill>
              </a:rPr>
              <a:t>Table of Content</a:t>
            </a:r>
            <a:r>
              <a:rPr lang="en-CA" sz="6000" b="1" dirty="0">
                <a:ln/>
                <a:solidFill>
                  <a:schemeClr val="accent3"/>
                </a:solidFill>
              </a:rPr>
              <a:t/>
            </a:r>
            <a:br>
              <a:rPr lang="en-CA" sz="6000" b="1" dirty="0">
                <a:ln/>
                <a:solidFill>
                  <a:schemeClr val="accent3"/>
                </a:solidFill>
              </a:rPr>
            </a:b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09004" y="6427568"/>
            <a:ext cx="4359418" cy="68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/>
                </a:solidFill>
              </a:rPr>
              <a:t>Date: Ramadan 1436/ June 2015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368" y="1166406"/>
            <a:ext cx="129329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Introduction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b="1" dirty="0" err="1" smtClean="0"/>
              <a:t>Sayyidina</a:t>
            </a:r>
            <a:r>
              <a:rPr lang="en-CA" sz="2400" b="1" dirty="0" smtClean="0"/>
              <a:t> Imam al-Hasan (</a:t>
            </a:r>
            <a:r>
              <a:rPr lang="en-CA" sz="2400" b="1" dirty="0" err="1" smtClean="0"/>
              <a:t>Ra</a:t>
            </a:r>
            <a:r>
              <a:rPr lang="en-CA" sz="2400" b="1" i="1" dirty="0" err="1" smtClean="0"/>
              <a:t>d</a:t>
            </a:r>
            <a:r>
              <a:rPr lang="en-CA" sz="2400" b="1" dirty="0" err="1" smtClean="0"/>
              <a:t>y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Allāhu</a:t>
            </a:r>
            <a:r>
              <a:rPr lang="en-CA" sz="2400" b="1" dirty="0" smtClean="0"/>
              <a:t> ‘</a:t>
            </a:r>
            <a:r>
              <a:rPr lang="en-CA" sz="2400" b="1" dirty="0" err="1" smtClean="0"/>
              <a:t>Anhu</a:t>
            </a:r>
            <a:r>
              <a:rPr lang="en-CA" sz="2400" b="1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b="1" dirty="0" err="1" smtClean="0"/>
              <a:t>Sayyidina</a:t>
            </a:r>
            <a:r>
              <a:rPr lang="en-CA" sz="2400" b="1" dirty="0" smtClean="0"/>
              <a:t> Imam al-</a:t>
            </a:r>
            <a:r>
              <a:rPr lang="en-CA" sz="2400" b="1" dirty="0" err="1" smtClean="0"/>
              <a:t>Husayn</a:t>
            </a:r>
            <a:r>
              <a:rPr lang="en-CA" sz="2400" b="1" dirty="0" smtClean="0"/>
              <a:t> (</a:t>
            </a:r>
            <a:r>
              <a:rPr lang="en-CA" sz="2400" b="1" dirty="0" err="1" smtClean="0"/>
              <a:t>Ra</a:t>
            </a:r>
            <a:r>
              <a:rPr lang="en-CA" sz="2400" b="1" i="1" dirty="0" err="1" smtClean="0"/>
              <a:t>d</a:t>
            </a:r>
            <a:r>
              <a:rPr lang="en-CA" sz="2400" b="1" dirty="0" err="1" smtClean="0"/>
              <a:t>y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Allāhu</a:t>
            </a:r>
            <a:r>
              <a:rPr lang="en-CA" sz="2400" b="1" dirty="0" smtClean="0"/>
              <a:t> ‘</a:t>
            </a:r>
            <a:r>
              <a:rPr lang="en-CA" sz="2400" b="1" dirty="0" err="1" smtClean="0"/>
              <a:t>Anhu</a:t>
            </a:r>
            <a:r>
              <a:rPr lang="en-CA" sz="2400" b="1" dirty="0" smtClean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The Birth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Part of the </a:t>
            </a:r>
            <a:r>
              <a:rPr lang="en-CA" sz="2400" b="1" dirty="0" err="1" smtClean="0"/>
              <a:t>Ahl</a:t>
            </a:r>
            <a:r>
              <a:rPr lang="en-CA" sz="2400" b="1" dirty="0" smtClean="0"/>
              <a:t>-al-Bayt (The Prophet’s Family)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Titles of both Sayyidina Imam al-Hasan and Imam al-</a:t>
            </a:r>
            <a:r>
              <a:rPr lang="en-CA" sz="2400" b="1" dirty="0" err="1" smtClean="0"/>
              <a:t>Husayn</a:t>
            </a:r>
            <a:r>
              <a:rPr lang="en-CA" sz="2400" b="1" dirty="0" smtClean="0"/>
              <a:t> (</a:t>
            </a:r>
            <a:r>
              <a:rPr lang="en-CA" sz="2400" b="1" dirty="0" err="1" smtClean="0"/>
              <a:t>Ra</a:t>
            </a:r>
            <a:r>
              <a:rPr lang="en-CA" sz="2400" b="1" i="1" dirty="0" err="1" smtClean="0"/>
              <a:t>d</a:t>
            </a:r>
            <a:r>
              <a:rPr lang="en-CA" sz="2400" b="1" dirty="0" err="1" smtClean="0"/>
              <a:t>y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Allāhu</a:t>
            </a:r>
            <a:r>
              <a:rPr lang="en-CA" sz="2400" b="1" dirty="0" smtClean="0"/>
              <a:t> ‘</a:t>
            </a:r>
            <a:r>
              <a:rPr lang="en-CA" sz="2400" b="1" dirty="0" err="1" smtClean="0"/>
              <a:t>Anhuma</a:t>
            </a:r>
            <a:r>
              <a:rPr lang="en-CA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Holy Prophet’s (</a:t>
            </a:r>
            <a:r>
              <a:rPr lang="en-CA" sz="2400" b="1" dirty="0" err="1" smtClean="0"/>
              <a:t>s.a.w</a:t>
            </a:r>
            <a:r>
              <a:rPr lang="en-CA" sz="2400" b="1" dirty="0" smtClean="0"/>
              <a:t>) love for Imam al-</a:t>
            </a:r>
            <a:r>
              <a:rPr lang="en-CA" sz="2400" b="1" dirty="0" err="1" smtClean="0"/>
              <a:t>Hasan</a:t>
            </a:r>
            <a:r>
              <a:rPr lang="en-CA" sz="2400" b="1" dirty="0" smtClean="0"/>
              <a:t> (</a:t>
            </a:r>
            <a:r>
              <a:rPr lang="en-CA" sz="2400" b="1" dirty="0" err="1" smtClean="0"/>
              <a:t>Ra</a:t>
            </a:r>
            <a:r>
              <a:rPr lang="en-CA" sz="2400" b="1" i="1" dirty="0" err="1" smtClean="0"/>
              <a:t>d</a:t>
            </a:r>
            <a:r>
              <a:rPr lang="en-CA" sz="2400" b="1" dirty="0" err="1" smtClean="0"/>
              <a:t>y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Allāhu</a:t>
            </a:r>
            <a:r>
              <a:rPr lang="en-CA" sz="2400" b="1" dirty="0" smtClean="0"/>
              <a:t> ‘</a:t>
            </a:r>
            <a:r>
              <a:rPr lang="en-CA" sz="2400" b="1" dirty="0" err="1" smtClean="0"/>
              <a:t>Anhu</a:t>
            </a:r>
            <a:r>
              <a:rPr lang="en-CA" sz="2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smtClean="0"/>
              <a:t>Imam al-Hasan’s (</a:t>
            </a:r>
            <a:r>
              <a:rPr lang="en-CA" sz="2400" b="1" dirty="0" err="1" smtClean="0"/>
              <a:t>Ra</a:t>
            </a:r>
            <a:r>
              <a:rPr lang="en-CA" sz="2400" b="1" i="1" dirty="0" err="1" smtClean="0"/>
              <a:t>d</a:t>
            </a:r>
            <a:r>
              <a:rPr lang="en-CA" sz="2400" b="1" dirty="0" err="1" smtClean="0"/>
              <a:t>y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Allāhu</a:t>
            </a:r>
            <a:r>
              <a:rPr lang="en-CA" sz="2400" b="1" dirty="0" smtClean="0"/>
              <a:t> ‘</a:t>
            </a:r>
            <a:r>
              <a:rPr lang="en-CA" sz="2400" b="1" dirty="0" err="1" smtClean="0"/>
              <a:t>Anhu</a:t>
            </a:r>
            <a:r>
              <a:rPr lang="en-CA" sz="2400" b="1" dirty="0" smtClean="0"/>
              <a:t>) time as </a:t>
            </a:r>
            <a:r>
              <a:rPr lang="en-CA" sz="2400" b="1" dirty="0" err="1" smtClean="0"/>
              <a:t>Khalifah</a:t>
            </a:r>
            <a:endParaRPr lang="en-CA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The passing ahead of Imam al-Hasan (</a:t>
            </a:r>
            <a:r>
              <a:rPr lang="en-CA" sz="2400" b="1" dirty="0" err="1"/>
              <a:t>Ra</a:t>
            </a:r>
            <a:r>
              <a:rPr lang="en-CA" sz="2400" b="1" i="1" dirty="0" err="1"/>
              <a:t>d</a:t>
            </a:r>
            <a:r>
              <a:rPr lang="en-CA" sz="2400" b="1" dirty="0" err="1"/>
              <a:t>y</a:t>
            </a:r>
            <a:r>
              <a:rPr lang="en-CA" sz="2400" b="1" dirty="0"/>
              <a:t> </a:t>
            </a:r>
            <a:r>
              <a:rPr lang="en-CA" sz="2400" b="1" dirty="0" err="1"/>
              <a:t>Allāhu</a:t>
            </a:r>
            <a:r>
              <a:rPr lang="en-CA" sz="2400" b="1" dirty="0"/>
              <a:t> ‘</a:t>
            </a:r>
            <a:r>
              <a:rPr lang="en-CA" sz="2400" b="1" dirty="0" err="1"/>
              <a:t>Anhu</a:t>
            </a:r>
            <a:r>
              <a:rPr lang="en-CA" sz="2400" b="1" dirty="0" smtClean="0"/>
              <a:t>)</a:t>
            </a:r>
            <a:endParaRPr lang="en-CA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endParaRPr lang="en-CA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43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329" y="-124896"/>
            <a:ext cx="10762221" cy="2029896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b="1" dirty="0" smtClean="0">
                <a:ln/>
                <a:solidFill>
                  <a:schemeClr val="accent3"/>
                </a:solidFill>
              </a:rPr>
              <a:t>Table of Content (Continued)</a:t>
            </a:r>
            <a:r>
              <a:rPr lang="en-CA" sz="6000" b="1" dirty="0">
                <a:ln/>
                <a:solidFill>
                  <a:schemeClr val="accent3"/>
                </a:solidFill>
              </a:rPr>
              <a:t/>
            </a:r>
            <a:br>
              <a:rPr lang="en-CA" sz="6000" b="1" dirty="0">
                <a:ln/>
                <a:solidFill>
                  <a:schemeClr val="accent3"/>
                </a:solidFill>
              </a:rPr>
            </a:b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209004" y="6427568"/>
            <a:ext cx="4359418" cy="683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bg1"/>
                </a:solidFill>
              </a:rPr>
              <a:t>Date: Ramadan 1436/ June 2015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679" y="1164589"/>
            <a:ext cx="1106234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b="1" dirty="0"/>
              <a:t>Holy Prophet’s (</a:t>
            </a:r>
            <a:r>
              <a:rPr lang="en-CA" sz="2600" b="1" dirty="0" err="1"/>
              <a:t>s.a.w</a:t>
            </a:r>
            <a:r>
              <a:rPr lang="en-CA" sz="2600" b="1" dirty="0"/>
              <a:t>) love for Imam al-</a:t>
            </a:r>
            <a:r>
              <a:rPr lang="en-CA" sz="2600" b="1" dirty="0" err="1"/>
              <a:t>Husayn</a:t>
            </a:r>
            <a:r>
              <a:rPr lang="en-CA" sz="2600" b="1" dirty="0"/>
              <a:t> (</a:t>
            </a:r>
            <a:r>
              <a:rPr lang="en-CA" sz="2600" b="1" dirty="0" err="1"/>
              <a:t>Ra</a:t>
            </a:r>
            <a:r>
              <a:rPr lang="en-CA" sz="2600" b="1" i="1" dirty="0" err="1"/>
              <a:t>d</a:t>
            </a:r>
            <a:r>
              <a:rPr lang="en-CA" sz="2600" b="1" dirty="0" err="1"/>
              <a:t>y</a:t>
            </a:r>
            <a:r>
              <a:rPr lang="en-CA" sz="2600" b="1" dirty="0"/>
              <a:t> </a:t>
            </a:r>
            <a:r>
              <a:rPr lang="en-CA" sz="2600" b="1" dirty="0" err="1"/>
              <a:t>Allāhu</a:t>
            </a:r>
            <a:r>
              <a:rPr lang="en-CA" sz="2600" b="1" dirty="0"/>
              <a:t> ‘</a:t>
            </a:r>
            <a:r>
              <a:rPr lang="en-CA" sz="2600" b="1" dirty="0" err="1"/>
              <a:t>Anhu</a:t>
            </a:r>
            <a:r>
              <a:rPr lang="en-CA" sz="2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b="1" dirty="0"/>
              <a:t>Imam al-</a:t>
            </a:r>
            <a:r>
              <a:rPr lang="en-CA" sz="2600" b="1" dirty="0" err="1"/>
              <a:t>Husayn</a:t>
            </a:r>
            <a:r>
              <a:rPr lang="en-CA" sz="2600" b="1" dirty="0"/>
              <a:t> (</a:t>
            </a:r>
            <a:r>
              <a:rPr lang="en-CA" sz="2600" b="1" dirty="0" err="1"/>
              <a:t>Ra</a:t>
            </a:r>
            <a:r>
              <a:rPr lang="en-CA" sz="2600" b="1" i="1" dirty="0" err="1"/>
              <a:t>d</a:t>
            </a:r>
            <a:r>
              <a:rPr lang="en-CA" sz="2600" b="1" dirty="0" err="1"/>
              <a:t>y</a:t>
            </a:r>
            <a:r>
              <a:rPr lang="en-CA" sz="2600" b="1" dirty="0"/>
              <a:t> </a:t>
            </a:r>
            <a:r>
              <a:rPr lang="en-CA" sz="2600" b="1" dirty="0" err="1"/>
              <a:t>Allāhu</a:t>
            </a:r>
            <a:r>
              <a:rPr lang="en-CA" sz="2600" b="1" dirty="0"/>
              <a:t> ‘</a:t>
            </a:r>
            <a:r>
              <a:rPr lang="en-CA" sz="2600" b="1" dirty="0" err="1"/>
              <a:t>Anhu</a:t>
            </a:r>
            <a:r>
              <a:rPr lang="en-CA" sz="2600" b="1" dirty="0"/>
              <a:t>) and the Battle of </a:t>
            </a:r>
            <a:r>
              <a:rPr lang="en-CA" sz="2600" b="1" dirty="0" err="1"/>
              <a:t>Kerbala</a:t>
            </a:r>
            <a:endParaRPr lang="en-CA" sz="2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b="1" dirty="0"/>
              <a:t>Wisdom and Courage of Imam al-</a:t>
            </a:r>
            <a:r>
              <a:rPr lang="en-CA" sz="2600" b="1" dirty="0" err="1"/>
              <a:t>Husayn</a:t>
            </a:r>
            <a:r>
              <a:rPr lang="en-CA" sz="2600" b="1" dirty="0"/>
              <a:t> (</a:t>
            </a:r>
            <a:r>
              <a:rPr lang="en-CA" sz="2600" b="1" dirty="0" err="1"/>
              <a:t>Ra</a:t>
            </a:r>
            <a:r>
              <a:rPr lang="en-CA" sz="2600" b="1" i="1" dirty="0" err="1"/>
              <a:t>d</a:t>
            </a:r>
            <a:r>
              <a:rPr lang="en-CA" sz="2600" b="1" dirty="0" err="1"/>
              <a:t>y</a:t>
            </a:r>
            <a:r>
              <a:rPr lang="en-CA" sz="2600" b="1" dirty="0"/>
              <a:t> </a:t>
            </a:r>
            <a:r>
              <a:rPr lang="en-CA" sz="2600" b="1" dirty="0" err="1"/>
              <a:t>Allāhu</a:t>
            </a:r>
            <a:r>
              <a:rPr lang="en-CA" sz="2600" b="1" dirty="0"/>
              <a:t> ‘</a:t>
            </a:r>
            <a:r>
              <a:rPr lang="en-CA" sz="2600" b="1" dirty="0" err="1"/>
              <a:t>Anhu</a:t>
            </a:r>
            <a:r>
              <a:rPr lang="en-CA" sz="2600" b="1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b="1" dirty="0"/>
              <a:t>Example and Lesson of Imam al-</a:t>
            </a:r>
            <a:r>
              <a:rPr lang="en-CA" sz="2600" b="1" dirty="0" err="1"/>
              <a:t>Husayn</a:t>
            </a:r>
            <a:r>
              <a:rPr lang="en-CA" sz="2600" b="1" dirty="0"/>
              <a:t> (</a:t>
            </a:r>
            <a:r>
              <a:rPr lang="en-CA" sz="2600" b="1" dirty="0" err="1"/>
              <a:t>Ra</a:t>
            </a:r>
            <a:r>
              <a:rPr lang="en-CA" sz="2600" b="1" i="1" dirty="0" err="1"/>
              <a:t>d</a:t>
            </a:r>
            <a:r>
              <a:rPr lang="en-CA" sz="2600" b="1" dirty="0" err="1"/>
              <a:t>y</a:t>
            </a:r>
            <a:r>
              <a:rPr lang="en-CA" sz="2600" b="1" dirty="0"/>
              <a:t> </a:t>
            </a:r>
            <a:r>
              <a:rPr lang="en-CA" sz="2600" b="1" dirty="0" err="1"/>
              <a:t>Allāhu</a:t>
            </a:r>
            <a:r>
              <a:rPr lang="en-CA" sz="2600" b="1" dirty="0"/>
              <a:t> ‘</a:t>
            </a:r>
            <a:r>
              <a:rPr lang="en-CA" sz="2600" b="1" dirty="0" err="1"/>
              <a:t>Anhu</a:t>
            </a:r>
            <a:r>
              <a:rPr lang="en-CA" sz="2600" b="1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b="1" dirty="0"/>
              <a:t>Tribute to Imam al-</a:t>
            </a:r>
            <a:r>
              <a:rPr lang="en-CA" sz="2600" b="1" dirty="0" err="1"/>
              <a:t>Husayn</a:t>
            </a:r>
            <a:r>
              <a:rPr lang="en-CA" sz="2600" b="1" dirty="0"/>
              <a:t> (</a:t>
            </a:r>
            <a:r>
              <a:rPr lang="en-CA" sz="2600" b="1" dirty="0" err="1"/>
              <a:t>Ra</a:t>
            </a:r>
            <a:r>
              <a:rPr lang="en-CA" sz="2600" b="1" i="1" dirty="0" err="1"/>
              <a:t>d</a:t>
            </a:r>
            <a:r>
              <a:rPr lang="en-CA" sz="2600" b="1" dirty="0" err="1"/>
              <a:t>y</a:t>
            </a:r>
            <a:r>
              <a:rPr lang="en-CA" sz="2600" b="1" dirty="0"/>
              <a:t> </a:t>
            </a:r>
            <a:r>
              <a:rPr lang="en-CA" sz="2600" b="1" dirty="0" err="1"/>
              <a:t>Allāhu</a:t>
            </a:r>
            <a:r>
              <a:rPr lang="en-CA" sz="2600" b="1" dirty="0"/>
              <a:t> ‘</a:t>
            </a:r>
            <a:r>
              <a:rPr lang="en-CA" sz="2600" b="1" dirty="0" err="1"/>
              <a:t>Anhu</a:t>
            </a:r>
            <a:r>
              <a:rPr lang="en-CA" sz="2600" b="1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b="1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600" b="1" dirty="0"/>
              <a:t>Al-</a:t>
            </a:r>
            <a:r>
              <a:rPr lang="en-CA" sz="2600" b="1" dirty="0" err="1"/>
              <a:t>Fatihā</a:t>
            </a:r>
            <a:endParaRPr lang="en-CA" sz="2600" b="1" dirty="0"/>
          </a:p>
        </p:txBody>
      </p:sp>
    </p:spTree>
    <p:extLst>
      <p:ext uri="{BB962C8B-B14F-4D97-AF65-F5344CB8AC3E}">
        <p14:creationId xmlns:p14="http://schemas.microsoft.com/office/powerpoint/2010/main" xmlns="" val="77858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8114" y="144601"/>
            <a:ext cx="10462586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ln/>
                <a:solidFill>
                  <a:schemeClr val="tx1"/>
                </a:solidFill>
              </a:rPr>
              <a:t>Introduction of </a:t>
            </a:r>
            <a:r>
              <a:rPr lang="en-CA" sz="6000" dirty="0" err="1" smtClean="0">
                <a:ln/>
                <a:solidFill>
                  <a:schemeClr val="tx1"/>
                </a:solidFill>
              </a:rPr>
              <a:t>Sayyidina</a:t>
            </a:r>
            <a:r>
              <a:rPr lang="en-CA" sz="6000" dirty="0" smtClean="0">
                <a:ln/>
                <a:solidFill>
                  <a:schemeClr val="tx1"/>
                </a:solidFill>
              </a:rPr>
              <a:t> Imam</a:t>
            </a:r>
            <a:r>
              <a:rPr lang="en-CA" sz="6000" b="1" dirty="0" smtClean="0">
                <a:ln/>
                <a:solidFill>
                  <a:schemeClr val="tx1"/>
                </a:solidFill>
              </a:rPr>
              <a:t> </a:t>
            </a:r>
            <a:br>
              <a:rPr lang="en-CA" sz="6000" b="1" dirty="0" smtClean="0">
                <a:ln/>
                <a:solidFill>
                  <a:schemeClr val="tx1"/>
                </a:solidFill>
              </a:rPr>
            </a:br>
            <a:r>
              <a:rPr lang="en-CA" sz="6000" b="1" dirty="0" smtClean="0">
                <a:ln/>
                <a:solidFill>
                  <a:schemeClr val="tx1"/>
                </a:solidFill>
              </a:rPr>
              <a:t>Hasan ibn </a:t>
            </a:r>
            <a:r>
              <a:rPr lang="en-CA" sz="6000" b="1" dirty="0" smtClean="0">
                <a:latin typeface="Cambria" panose="02040503050406030204" pitchFamily="18" charset="0"/>
              </a:rPr>
              <a:t>‘</a:t>
            </a:r>
            <a:r>
              <a:rPr lang="en-CA" sz="6000" b="1" dirty="0" smtClean="0">
                <a:ln/>
                <a:solidFill>
                  <a:schemeClr val="tx1"/>
                </a:solidFill>
              </a:rPr>
              <a:t>Ali 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>
                <a:solidFill>
                  <a:schemeClr val="tx1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>
                <a:solidFill>
                  <a:schemeClr val="tx1"/>
                </a:solidFill>
                <a:latin typeface="Cambria" panose="02040503050406030204" pitchFamily="18" charset="0"/>
              </a:rPr>
              <a:t>Anhu</a:t>
            </a:r>
            <a:r>
              <a:rPr lang="en-CA" sz="6000" dirty="0">
                <a:solidFill>
                  <a:schemeClr val="tx1"/>
                </a:solidFill>
                <a:latin typeface="Cambria" panose="02040503050406030204" pitchFamily="18" charset="0"/>
              </a:rPr>
              <a:t>) </a:t>
            </a:r>
            <a:endParaRPr lang="en-CA" sz="6000" b="1" dirty="0">
              <a:ln/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419" y="1704255"/>
            <a:ext cx="1161858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CA" sz="2800" b="1" dirty="0">
                <a:latin typeface="Georgia" panose="02040502050405020303" pitchFamily="18" charset="0"/>
              </a:rPr>
              <a:t>Imam </a:t>
            </a:r>
            <a:r>
              <a:rPr lang="en-CA" sz="2800" b="1" dirty="0" smtClean="0">
                <a:latin typeface="Georgia" panose="02040502050405020303" pitchFamily="18" charset="0"/>
              </a:rPr>
              <a:t>al-Hasan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was born in 3 A.H</a:t>
            </a:r>
          </a:p>
          <a:p>
            <a:pPr marL="285750" indent="-285750">
              <a:lnSpc>
                <a:spcPct val="15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is the grandson of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is the elder son of </a:t>
            </a:r>
            <a:r>
              <a:rPr lang="en-CA" sz="2800" b="1" dirty="0" err="1" smtClean="0">
                <a:latin typeface="Georgia" panose="02040502050405020303" pitchFamily="18" charset="0"/>
              </a:rPr>
              <a:t>Sayyidina</a:t>
            </a:r>
            <a:r>
              <a:rPr lang="en-CA" sz="2800" b="1" dirty="0" smtClean="0">
                <a:latin typeface="Georgia" panose="02040502050405020303" pitchFamily="18" charset="0"/>
              </a:rPr>
              <a:t> Ali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and </a:t>
            </a:r>
            <a:r>
              <a:rPr lang="en-CA" sz="2800" b="1" dirty="0" err="1" smtClean="0">
                <a:latin typeface="Georgia" panose="02040502050405020303" pitchFamily="18" charset="0"/>
              </a:rPr>
              <a:t>Sayyidatina</a:t>
            </a:r>
            <a:r>
              <a:rPr lang="en-CA" sz="2800" b="1" dirty="0" smtClean="0">
                <a:latin typeface="Georgia" panose="02040502050405020303" pitchFamily="18" charset="0"/>
              </a:rPr>
              <a:t> Fatima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Anha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His name was chosen by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lnSpc>
                <a:spcPct val="15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was the fifth </a:t>
            </a:r>
            <a:r>
              <a:rPr lang="en-CA" sz="2800" b="1" dirty="0" err="1" smtClean="0">
                <a:latin typeface="Georgia" panose="02040502050405020303" pitchFamily="18" charset="0"/>
              </a:rPr>
              <a:t>Khalifah</a:t>
            </a: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150"/>
              </a:spcAft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is a “Sahabi,” a </a:t>
            </a:r>
            <a:r>
              <a:rPr lang="en-CA" sz="2800" b="1" dirty="0">
                <a:latin typeface="Georgia" panose="02040502050405020303" pitchFamily="18" charset="0"/>
              </a:rPr>
              <a:t>C</a:t>
            </a:r>
            <a:r>
              <a:rPr lang="en-CA" sz="2800" b="1" dirty="0" smtClean="0">
                <a:latin typeface="Georgia" panose="02040502050405020303" pitchFamily="18" charset="0"/>
              </a:rPr>
              <a:t>ompanion of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5175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58" y="63467"/>
            <a:ext cx="10784288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ln/>
                <a:solidFill>
                  <a:srgbClr val="C00000"/>
                </a:solidFill>
              </a:rPr>
              <a:t>Introduction of </a:t>
            </a:r>
            <a:r>
              <a:rPr lang="en-CA" sz="6000" dirty="0" err="1" smtClean="0">
                <a:ln/>
                <a:solidFill>
                  <a:srgbClr val="C00000"/>
                </a:solidFill>
              </a:rPr>
              <a:t>Sayyidina</a:t>
            </a:r>
            <a:r>
              <a:rPr lang="en-CA" sz="6000" dirty="0" smtClean="0">
                <a:ln/>
                <a:solidFill>
                  <a:srgbClr val="C00000"/>
                </a:solidFill>
              </a:rPr>
              <a:t> Imam</a:t>
            </a:r>
            <a:r>
              <a:rPr lang="en-CA" sz="6000" b="1" dirty="0" smtClean="0">
                <a:ln/>
                <a:solidFill>
                  <a:srgbClr val="C00000"/>
                </a:solidFill>
              </a:rPr>
              <a:t> </a:t>
            </a:r>
            <a:br>
              <a:rPr lang="en-CA" sz="6000" b="1" dirty="0" smtClean="0">
                <a:ln/>
                <a:solidFill>
                  <a:srgbClr val="C00000"/>
                </a:solidFill>
              </a:rPr>
            </a:br>
            <a:r>
              <a:rPr lang="en-CA" sz="6000" b="1" dirty="0" err="1" smtClean="0">
                <a:ln/>
                <a:solidFill>
                  <a:srgbClr val="C00000"/>
                </a:solidFill>
              </a:rPr>
              <a:t>Husayn</a:t>
            </a:r>
            <a:r>
              <a:rPr lang="en-CA" sz="6000" b="1" dirty="0" smtClean="0">
                <a:ln/>
                <a:solidFill>
                  <a:srgbClr val="C00000"/>
                </a:solidFill>
              </a:rPr>
              <a:t> ibn </a:t>
            </a:r>
            <a:r>
              <a:rPr lang="en-CA" sz="6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‘</a:t>
            </a:r>
            <a:r>
              <a:rPr lang="en-CA" sz="6000" b="1" dirty="0" smtClean="0">
                <a:ln/>
                <a:solidFill>
                  <a:srgbClr val="C00000"/>
                </a:solidFill>
              </a:rPr>
              <a:t>Ali </a:t>
            </a:r>
            <a:r>
              <a:rPr lang="en-CA" sz="6000" dirty="0">
                <a:solidFill>
                  <a:srgbClr val="C00000"/>
                </a:solidFill>
              </a:rPr>
              <a:t>(</a:t>
            </a:r>
            <a:r>
              <a:rPr lang="en-CA" sz="6000" dirty="0" err="1">
                <a:solidFill>
                  <a:srgbClr val="C00000"/>
                </a:solidFill>
              </a:rPr>
              <a:t>Ra</a:t>
            </a:r>
            <a:r>
              <a:rPr lang="en-CA" sz="6000" i="1" dirty="0" err="1">
                <a:solidFill>
                  <a:srgbClr val="C00000"/>
                </a:solidFill>
              </a:rPr>
              <a:t>d</a:t>
            </a:r>
            <a:r>
              <a:rPr lang="en-CA" sz="6000" dirty="0" err="1">
                <a:solidFill>
                  <a:srgbClr val="C00000"/>
                </a:solidFill>
              </a:rPr>
              <a:t>y</a:t>
            </a:r>
            <a:r>
              <a:rPr lang="en-CA" sz="6000" dirty="0">
                <a:solidFill>
                  <a:srgbClr val="C00000"/>
                </a:solidFill>
              </a:rPr>
              <a:t> </a:t>
            </a:r>
            <a:r>
              <a:rPr lang="en-CA" sz="6000" dirty="0" err="1">
                <a:solidFill>
                  <a:srgbClr val="C00000"/>
                </a:solidFill>
              </a:rPr>
              <a:t>Allāhu</a:t>
            </a:r>
            <a:r>
              <a:rPr lang="en-CA" sz="6000" dirty="0">
                <a:solidFill>
                  <a:srgbClr val="C00000"/>
                </a:solidFill>
              </a:rPr>
              <a:t> ‘</a:t>
            </a:r>
            <a:r>
              <a:rPr lang="en-CA" sz="6000" dirty="0" err="1">
                <a:solidFill>
                  <a:srgbClr val="C00000"/>
                </a:solidFill>
              </a:rPr>
              <a:t>Anhu</a:t>
            </a:r>
            <a:r>
              <a:rPr lang="en-CA" sz="6000" dirty="0">
                <a:solidFill>
                  <a:srgbClr val="C00000"/>
                </a:solidFill>
              </a:rPr>
              <a:t>)</a:t>
            </a:r>
            <a:r>
              <a:rPr lang="en-CA" sz="6000" dirty="0" smtClean="0">
                <a:ln/>
                <a:solidFill>
                  <a:srgbClr val="C00000"/>
                </a:solidFill>
              </a:rPr>
              <a:t> </a:t>
            </a:r>
            <a:endParaRPr lang="en-CA" sz="6000" dirty="0">
              <a:ln/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03" y="1663667"/>
            <a:ext cx="121115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is the grandson of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is the second son of </a:t>
            </a:r>
            <a:r>
              <a:rPr lang="en-CA" sz="2800" b="1" dirty="0" err="1" smtClean="0">
                <a:latin typeface="Georgia" panose="02040502050405020303" pitchFamily="18" charset="0"/>
              </a:rPr>
              <a:t>Sayyidina</a:t>
            </a:r>
            <a:r>
              <a:rPr lang="en-CA" sz="2800" b="1" dirty="0" smtClean="0">
                <a:latin typeface="Georgia" panose="02040502050405020303" pitchFamily="18" charset="0"/>
              </a:rPr>
              <a:t> Ali and </a:t>
            </a:r>
            <a:r>
              <a:rPr lang="en-CA" sz="2800" b="1" dirty="0" err="1" smtClean="0">
                <a:latin typeface="Georgia" panose="02040502050405020303" pitchFamily="18" charset="0"/>
              </a:rPr>
              <a:t>Sayyadatina</a:t>
            </a:r>
            <a:r>
              <a:rPr lang="en-CA" sz="2800" b="1" dirty="0" smtClean="0">
                <a:latin typeface="Georgia" panose="02040502050405020303" pitchFamily="18" charset="0"/>
              </a:rPr>
              <a:t> Fatima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Anhum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>
                <a:latin typeface="Georgia" panose="02040502050405020303" pitchFamily="18" charset="0"/>
              </a:rPr>
              <a:t>Imam al-</a:t>
            </a:r>
            <a:r>
              <a:rPr lang="en-CA" sz="2800" b="1" dirty="0" err="1">
                <a:latin typeface="Georgia" panose="02040502050405020303" pitchFamily="18" charset="0"/>
              </a:rPr>
              <a:t>Husayn</a:t>
            </a:r>
            <a:r>
              <a:rPr lang="en-CA" sz="2800" b="1" dirty="0">
                <a:latin typeface="Georgia" panose="02040502050405020303" pitchFamily="18" charset="0"/>
              </a:rPr>
              <a:t> </a:t>
            </a:r>
            <a:r>
              <a:rPr lang="en-CA" sz="2800" b="1" dirty="0">
                <a:latin typeface="Cambria" panose="02040503050406030204" pitchFamily="18" charset="0"/>
              </a:rPr>
              <a:t>(</a:t>
            </a:r>
            <a:r>
              <a:rPr lang="en-CA" sz="2800" b="1" dirty="0" err="1">
                <a:latin typeface="Cambria" panose="02040503050406030204" pitchFamily="18" charset="0"/>
              </a:rPr>
              <a:t>Ra</a:t>
            </a:r>
            <a:r>
              <a:rPr lang="en-CA" sz="2800" b="1" i="1" dirty="0" err="1">
                <a:latin typeface="Cambria" panose="02040503050406030204" pitchFamily="18" charset="0"/>
              </a:rPr>
              <a:t>d</a:t>
            </a:r>
            <a:r>
              <a:rPr lang="en-CA" sz="2800" b="1" dirty="0" err="1">
                <a:latin typeface="Cambria" panose="02040503050406030204" pitchFamily="18" charset="0"/>
              </a:rPr>
              <a:t>y</a:t>
            </a:r>
            <a:r>
              <a:rPr lang="en-CA" sz="2800" b="1" dirty="0">
                <a:latin typeface="Cambria" panose="02040503050406030204" pitchFamily="18" charset="0"/>
              </a:rPr>
              <a:t> </a:t>
            </a:r>
            <a:r>
              <a:rPr lang="en-CA" sz="2800" b="1" dirty="0" err="1">
                <a:latin typeface="Cambria" panose="02040503050406030204" pitchFamily="18" charset="0"/>
              </a:rPr>
              <a:t>Allāhu</a:t>
            </a:r>
            <a:r>
              <a:rPr lang="en-CA" sz="2800" b="1" dirty="0">
                <a:latin typeface="Cambria" panose="02040503050406030204" pitchFamily="18" charset="0"/>
              </a:rPr>
              <a:t> ‘</a:t>
            </a:r>
            <a:r>
              <a:rPr lang="en-CA" sz="2800" b="1" dirty="0" err="1">
                <a:latin typeface="Cambria" panose="02040503050406030204" pitchFamily="18" charset="0"/>
              </a:rPr>
              <a:t>Anhu</a:t>
            </a:r>
            <a:r>
              <a:rPr lang="en-CA" sz="2800" b="1" dirty="0">
                <a:latin typeface="Cambria" panose="02040503050406030204" pitchFamily="18" charset="0"/>
              </a:rPr>
              <a:t>)</a:t>
            </a:r>
            <a:r>
              <a:rPr lang="en-CA" sz="2800" b="1" dirty="0">
                <a:latin typeface="Georgia" panose="02040502050405020303" pitchFamily="18" charset="0"/>
              </a:rPr>
              <a:t> was born in 4 A.H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His name was chosen by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is a “Sahabi,” a </a:t>
            </a:r>
            <a:r>
              <a:rPr lang="en-CA" sz="2800" b="1" dirty="0">
                <a:latin typeface="Georgia" panose="02040502050405020303" pitchFamily="18" charset="0"/>
              </a:rPr>
              <a:t>C</a:t>
            </a:r>
            <a:r>
              <a:rPr lang="en-CA" sz="2800" b="1" dirty="0" smtClean="0">
                <a:latin typeface="Georgia" panose="02040502050405020303" pitchFamily="18" charset="0"/>
              </a:rPr>
              <a:t>ompanion of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He was given the title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Sayyid</a:t>
            </a:r>
            <a:r>
              <a:rPr lang="en-CA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CA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u’sh</a:t>
            </a:r>
            <a:r>
              <a:rPr lang="en-CA" sz="28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CA" sz="2800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Shuhada</a:t>
            </a:r>
            <a:r>
              <a:rPr lang="en-CA" sz="28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which means the Leader of Martyrs</a:t>
            </a:r>
            <a:endParaRPr lang="en-CA" sz="2800" b="1" i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i="1" dirty="0" err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449591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993" y="188238"/>
            <a:ext cx="11173786" cy="16002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CA" sz="6000" dirty="0" smtClean="0">
                <a:ln/>
                <a:solidFill>
                  <a:srgbClr val="C00000"/>
                </a:solidFill>
              </a:rPr>
              <a:t>The birth of </a:t>
            </a:r>
            <a:br>
              <a:rPr lang="en-CA" sz="6000" dirty="0" smtClean="0">
                <a:ln/>
                <a:solidFill>
                  <a:srgbClr val="C00000"/>
                </a:solidFill>
              </a:rPr>
            </a:br>
            <a:r>
              <a:rPr lang="en-CA" sz="6000" b="1" dirty="0" smtClean="0">
                <a:ln/>
                <a:solidFill>
                  <a:srgbClr val="C00000"/>
                </a:solidFill>
              </a:rPr>
              <a:t>Imam al-</a:t>
            </a:r>
            <a:r>
              <a:rPr lang="en-CA" sz="6000" b="1" dirty="0" err="1" smtClean="0">
                <a:ln/>
                <a:solidFill>
                  <a:srgbClr val="C00000"/>
                </a:solidFill>
              </a:rPr>
              <a:t>Husayn</a:t>
            </a:r>
            <a:r>
              <a:rPr lang="en-CA" sz="6000" b="1" dirty="0" smtClean="0">
                <a:ln/>
                <a:solidFill>
                  <a:srgbClr val="C00000"/>
                </a:solidFill>
              </a:rPr>
              <a:t> </a:t>
            </a:r>
            <a:r>
              <a:rPr lang="en-CA" sz="6000" dirty="0">
                <a:solidFill>
                  <a:srgbClr val="C00000"/>
                </a:solidFill>
              </a:rPr>
              <a:t>(</a:t>
            </a:r>
            <a:r>
              <a:rPr lang="en-CA" sz="6000" dirty="0" err="1">
                <a:solidFill>
                  <a:srgbClr val="C00000"/>
                </a:solidFill>
              </a:rPr>
              <a:t>Ra</a:t>
            </a:r>
            <a:r>
              <a:rPr lang="en-CA" sz="6000" i="1" dirty="0" err="1">
                <a:solidFill>
                  <a:srgbClr val="C00000"/>
                </a:solidFill>
              </a:rPr>
              <a:t>d</a:t>
            </a:r>
            <a:r>
              <a:rPr lang="en-CA" sz="6000" dirty="0" err="1">
                <a:solidFill>
                  <a:srgbClr val="C00000"/>
                </a:solidFill>
              </a:rPr>
              <a:t>y</a:t>
            </a:r>
            <a:r>
              <a:rPr lang="en-CA" sz="6000" dirty="0">
                <a:solidFill>
                  <a:srgbClr val="C00000"/>
                </a:solidFill>
              </a:rPr>
              <a:t> </a:t>
            </a:r>
            <a:r>
              <a:rPr lang="en-CA" sz="6000" dirty="0" err="1">
                <a:solidFill>
                  <a:srgbClr val="C00000"/>
                </a:solidFill>
              </a:rPr>
              <a:t>Allāhu</a:t>
            </a:r>
            <a:r>
              <a:rPr lang="en-CA" sz="6000" dirty="0">
                <a:solidFill>
                  <a:srgbClr val="C00000"/>
                </a:solidFill>
              </a:rPr>
              <a:t> ‘</a:t>
            </a:r>
            <a:r>
              <a:rPr lang="en-CA" sz="6000" dirty="0" err="1">
                <a:solidFill>
                  <a:srgbClr val="C00000"/>
                </a:solidFill>
              </a:rPr>
              <a:t>Anhu</a:t>
            </a:r>
            <a:r>
              <a:rPr lang="en-CA" sz="6000" dirty="0">
                <a:solidFill>
                  <a:srgbClr val="C00000"/>
                </a:solidFill>
              </a:rPr>
              <a:t>)</a:t>
            </a:r>
            <a:r>
              <a:rPr lang="en-CA" sz="6000" dirty="0">
                <a:ln/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326" y="1972914"/>
            <a:ext cx="1207667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>
                <a:latin typeface="Georgia" panose="02040502050405020303" pitchFamily="18" charset="0"/>
              </a:rPr>
              <a:t>Imam </a:t>
            </a:r>
            <a:r>
              <a:rPr lang="en-CA" sz="2800" b="1" dirty="0" smtClean="0">
                <a:latin typeface="Georgia" panose="02040502050405020303" pitchFamily="18" charset="0"/>
              </a:rPr>
              <a:t>al-</a:t>
            </a:r>
            <a:r>
              <a:rPr lang="en-CA" sz="2800" b="1" dirty="0" err="1" smtClean="0">
                <a:latin typeface="Georgia" panose="02040502050405020303" pitchFamily="18" charset="0"/>
              </a:rPr>
              <a:t>Husayn</a:t>
            </a:r>
            <a:r>
              <a:rPr lang="en-CA" sz="2800" b="1" dirty="0" smtClean="0">
                <a:latin typeface="Georgia" panose="02040502050405020303" pitchFamily="18" charset="0"/>
              </a:rPr>
              <a:t>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was born on the 4</a:t>
            </a:r>
            <a:r>
              <a:rPr lang="en-CA" sz="2800" b="1" baseline="30000" dirty="0" smtClean="0">
                <a:latin typeface="Georgia" panose="02040502050405020303" pitchFamily="18" charset="0"/>
              </a:rPr>
              <a:t>th</a:t>
            </a:r>
            <a:r>
              <a:rPr lang="en-CA" sz="2800" b="1" dirty="0" smtClean="0">
                <a:latin typeface="Georgia" panose="02040502050405020303" pitchFamily="18" charset="0"/>
              </a:rPr>
              <a:t> of </a:t>
            </a:r>
            <a:r>
              <a:rPr lang="en-CA" sz="2800" b="1" dirty="0" err="1" smtClean="0">
                <a:latin typeface="Georgia" panose="02040502050405020303" pitchFamily="18" charset="0"/>
              </a:rPr>
              <a:t>Shaban</a:t>
            </a:r>
            <a:r>
              <a:rPr lang="en-CA" sz="2800" b="1" dirty="0" smtClean="0">
                <a:latin typeface="Georgia" panose="02040502050405020303" pitchFamily="18" charset="0"/>
              </a:rPr>
              <a:t> in </a:t>
            </a:r>
            <a:r>
              <a:rPr lang="en-CA" sz="2800" b="1" dirty="0" err="1" smtClean="0">
                <a:latin typeface="Georgia" panose="02040502050405020303" pitchFamily="18" charset="0"/>
              </a:rPr>
              <a:t>Madinatul</a:t>
            </a:r>
            <a:r>
              <a:rPr lang="en-CA" sz="2800" b="1" dirty="0" err="1">
                <a:latin typeface="Georgia" panose="02040502050405020303" pitchFamily="18" charset="0"/>
              </a:rPr>
              <a:t>-</a:t>
            </a:r>
            <a:r>
              <a:rPr lang="en-CA" sz="2800" b="1" dirty="0" err="1" smtClean="0">
                <a:latin typeface="Georgia" panose="02040502050405020303" pitchFamily="18" charset="0"/>
              </a:rPr>
              <a:t>Munawwarah</a:t>
            </a:r>
            <a:endParaRPr lang="en-CA" sz="2800" b="1" dirty="0" smtClean="0">
              <a:latin typeface="Georgia" panose="02040502050405020303" pitchFamily="18" charset="0"/>
            </a:endParaRPr>
          </a:p>
          <a:p>
            <a:endParaRPr lang="en-CA" sz="2800" b="1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>
                <a:latin typeface="Georgia" panose="02040502050405020303" pitchFamily="18" charset="0"/>
              </a:rPr>
              <a:t>Upon his birth, the Holy Prophet (</a:t>
            </a:r>
            <a:r>
              <a:rPr lang="en-CA" sz="2800" b="1" dirty="0" err="1">
                <a:latin typeface="Georgia" panose="02040502050405020303" pitchFamily="18" charset="0"/>
              </a:rPr>
              <a:t>s.a.w</a:t>
            </a:r>
            <a:r>
              <a:rPr lang="en-CA" sz="2800" b="1" dirty="0">
                <a:latin typeface="Georgia" panose="02040502050405020303" pitchFamily="18" charset="0"/>
              </a:rPr>
              <a:t>) recited the </a:t>
            </a:r>
            <a:r>
              <a:rPr lang="en-CA" sz="2800" b="1" dirty="0" err="1">
                <a:latin typeface="Georgia" panose="02040502050405020303" pitchFamily="18" charset="0"/>
              </a:rPr>
              <a:t>adhan</a:t>
            </a:r>
            <a:r>
              <a:rPr lang="en-CA" sz="2800" b="1" dirty="0">
                <a:latin typeface="Georgia" panose="02040502050405020303" pitchFamily="18" charset="0"/>
              </a:rPr>
              <a:t> </a:t>
            </a:r>
            <a:r>
              <a:rPr lang="en-CA" sz="2800" b="1" dirty="0" smtClean="0">
                <a:latin typeface="Georgia" panose="02040502050405020303" pitchFamily="18" charset="0"/>
              </a:rPr>
              <a:t>in </a:t>
            </a:r>
            <a:r>
              <a:rPr lang="en-CA" sz="2800" b="1" dirty="0">
                <a:latin typeface="Georgia" panose="02040502050405020303" pitchFamily="18" charset="0"/>
              </a:rPr>
              <a:t>his right ear, </a:t>
            </a:r>
            <a:r>
              <a:rPr lang="en-CA" sz="2800" b="1" dirty="0" smtClean="0">
                <a:latin typeface="Georgia" panose="02040502050405020303" pitchFamily="18" charset="0"/>
              </a:rPr>
              <a:t>and the </a:t>
            </a:r>
            <a:r>
              <a:rPr lang="en-CA" sz="2800" b="1" dirty="0" err="1">
                <a:latin typeface="Georgia" panose="02040502050405020303" pitchFamily="18" charset="0"/>
              </a:rPr>
              <a:t>iqamah</a:t>
            </a:r>
            <a:r>
              <a:rPr lang="en-CA" sz="2800" b="1" dirty="0">
                <a:latin typeface="Georgia" panose="02040502050405020303" pitchFamily="18" charset="0"/>
              </a:rPr>
              <a:t> in his left 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78894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329" y="1113709"/>
            <a:ext cx="1219200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The </a:t>
            </a:r>
            <a:r>
              <a:rPr lang="en-CA" sz="2800" b="1" dirty="0" err="1" smtClean="0">
                <a:latin typeface="Georgia" panose="02040502050405020303" pitchFamily="18" charset="0"/>
              </a:rPr>
              <a:t>Ahl</a:t>
            </a:r>
            <a:r>
              <a:rPr lang="en-CA" sz="2800" b="1" dirty="0" smtClean="0">
                <a:latin typeface="Georgia" panose="02040502050405020303" pitchFamily="18" charset="0"/>
              </a:rPr>
              <a:t>-al-Bayt is the Family of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It is narrated that </a:t>
            </a:r>
            <a:r>
              <a:rPr lang="en-CA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Iman al-Hasan and Imam al-</a:t>
            </a:r>
            <a:r>
              <a:rPr lang="en-CA" sz="2800" b="1" dirty="0" err="1" smtClean="0">
                <a:solidFill>
                  <a:srgbClr val="0070C0"/>
                </a:solidFill>
                <a:latin typeface="Georgia" panose="02040502050405020303" pitchFamily="18" charset="0"/>
              </a:rPr>
              <a:t>Husayn</a:t>
            </a:r>
            <a:r>
              <a:rPr lang="en-CA" sz="28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en-CA" sz="2800" b="1" dirty="0" smtClean="0">
                <a:latin typeface="Georgia" panose="02040502050405020303" pitchFamily="18" charset="0"/>
              </a:rPr>
              <a:t>are from the </a:t>
            </a:r>
            <a:r>
              <a:rPr lang="en-CA" sz="2800" b="1" dirty="0" err="1" smtClean="0">
                <a:latin typeface="Georgia" panose="02040502050405020303" pitchFamily="18" charset="0"/>
              </a:rPr>
              <a:t>Ahl</a:t>
            </a:r>
            <a:r>
              <a:rPr lang="en-CA" sz="2800" b="1" dirty="0" smtClean="0">
                <a:latin typeface="Georgia" panose="02040502050405020303" pitchFamily="18" charset="0"/>
              </a:rPr>
              <a:t>-al-Bayt alongside </a:t>
            </a:r>
            <a:r>
              <a:rPr lang="en-CA" sz="2800" b="1" dirty="0" err="1" smtClean="0">
                <a:latin typeface="Georgia" panose="02040502050405020303" pitchFamily="18" charset="0"/>
              </a:rPr>
              <a:t>Sayyidina</a:t>
            </a:r>
            <a:r>
              <a:rPr lang="en-CA" sz="2800" b="1" dirty="0" smtClean="0">
                <a:latin typeface="Georgia" panose="02040502050405020303" pitchFamily="18" charset="0"/>
              </a:rPr>
              <a:t> Ali and </a:t>
            </a:r>
            <a:r>
              <a:rPr lang="en-CA" sz="2800" b="1" dirty="0" err="1" smtClean="0">
                <a:latin typeface="Georgia" panose="02040502050405020303" pitchFamily="18" charset="0"/>
              </a:rPr>
              <a:t>Sayyidatina</a:t>
            </a:r>
            <a:r>
              <a:rPr lang="en-CA" sz="2800" b="1" dirty="0" smtClean="0">
                <a:latin typeface="Georgia" panose="02040502050405020303" pitchFamily="18" charset="0"/>
              </a:rPr>
              <a:t> Fatima </a:t>
            </a:r>
            <a:r>
              <a:rPr lang="en-CA" sz="2800" b="1" dirty="0" smtClean="0">
                <a:latin typeface="Cambria" panose="02040503050406030204" pitchFamily="18" charset="0"/>
              </a:rPr>
              <a:t>(</a:t>
            </a:r>
            <a:r>
              <a:rPr lang="en-CA" sz="2800" b="1" dirty="0" err="1" smtClean="0">
                <a:latin typeface="Cambria" panose="02040503050406030204" pitchFamily="18" charset="0"/>
              </a:rPr>
              <a:t>Ra</a:t>
            </a:r>
            <a:r>
              <a:rPr lang="en-CA" sz="2800" b="1" i="1" dirty="0" err="1" smtClean="0">
                <a:latin typeface="Cambria" panose="02040503050406030204" pitchFamily="18" charset="0"/>
              </a:rPr>
              <a:t>d</a:t>
            </a:r>
            <a:r>
              <a:rPr lang="en-CA" sz="2800" b="1" dirty="0" err="1" smtClean="0">
                <a:latin typeface="Cambria" panose="02040503050406030204" pitchFamily="18" charset="0"/>
              </a:rPr>
              <a:t>y</a:t>
            </a:r>
            <a:r>
              <a:rPr lang="en-CA" sz="2800" b="1" dirty="0" smtClean="0">
                <a:latin typeface="Cambria" panose="02040503050406030204" pitchFamily="18" charset="0"/>
              </a:rPr>
              <a:t> </a:t>
            </a:r>
            <a:r>
              <a:rPr lang="en-CA" sz="2800" b="1" dirty="0" err="1" smtClean="0">
                <a:latin typeface="Cambria" panose="02040503050406030204" pitchFamily="18" charset="0"/>
              </a:rPr>
              <a:t>Allāhu</a:t>
            </a:r>
            <a:r>
              <a:rPr lang="en-CA" sz="2800" b="1" dirty="0" smtClean="0">
                <a:latin typeface="Cambria" panose="02040503050406030204" pitchFamily="18" charset="0"/>
              </a:rPr>
              <a:t> ‘</a:t>
            </a:r>
            <a:r>
              <a:rPr lang="en-CA" sz="2800" b="1" dirty="0" err="1" smtClean="0">
                <a:latin typeface="Cambria" panose="02040503050406030204" pitchFamily="18" charset="0"/>
              </a:rPr>
              <a:t>Anhum</a:t>
            </a:r>
            <a:r>
              <a:rPr lang="en-CA" sz="2800" b="1" dirty="0" smtClean="0">
                <a:latin typeface="Cambria" panose="02040503050406030204" pitchFamily="18" charset="0"/>
              </a:rPr>
              <a:t>)</a:t>
            </a:r>
            <a:r>
              <a:rPr lang="en-CA" sz="2800" b="1" dirty="0" smtClean="0">
                <a:latin typeface="Georgia" panose="02040502050405020303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In regards to the </a:t>
            </a:r>
            <a:r>
              <a:rPr lang="en-CA" sz="2800" b="1" dirty="0" err="1" smtClean="0">
                <a:latin typeface="Georgia" panose="02040502050405020303" pitchFamily="18" charset="0"/>
              </a:rPr>
              <a:t>Ahl</a:t>
            </a:r>
            <a:r>
              <a:rPr lang="en-CA" sz="2800" b="1" dirty="0" smtClean="0">
                <a:latin typeface="Georgia" panose="02040502050405020303" pitchFamily="18" charset="0"/>
              </a:rPr>
              <a:t>-al-Bayt, this verse in the Holy Qur’an was revealed: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96598" y="-949433"/>
            <a:ext cx="10762221" cy="20298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6000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Part of the </a:t>
            </a:r>
            <a:r>
              <a:rPr lang="en-CA" sz="60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Ahl</a:t>
            </a:r>
            <a:r>
              <a:rPr lang="en-CA" sz="60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-</a:t>
            </a:r>
            <a:r>
              <a:rPr lang="en-CA" sz="6000" b="1" dirty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a</a:t>
            </a:r>
            <a:r>
              <a:rPr lang="en-CA" sz="60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l-Bayt</a:t>
            </a:r>
            <a:endParaRPr lang="en-CA" sz="6000" b="1" dirty="0">
              <a:ln/>
              <a:solidFill>
                <a:schemeClr val="accent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0546" y="3671499"/>
            <a:ext cx="10474327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CA" sz="28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“Allah only desires to keep away the uncleanness </a:t>
            </a:r>
            <a:br>
              <a:rPr lang="en-CA" sz="28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8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you O people of the House, </a:t>
            </a:r>
            <a:br>
              <a:rPr lang="en-CA" sz="28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sz="2800" b="1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to purify you a thorough purifying.” </a:t>
            </a:r>
            <a:r>
              <a:rPr lang="en-CA" sz="2800" i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(33:33)</a:t>
            </a:r>
            <a:endParaRPr lang="en-CA" sz="2800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46903"/>
            <a:ext cx="125026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>
                <a:latin typeface="Georgia" panose="02040502050405020303" pitchFamily="18" charset="0"/>
              </a:rPr>
              <a:t>The love for the </a:t>
            </a:r>
            <a:r>
              <a:rPr lang="en-CA" sz="2800" b="1" dirty="0" err="1" smtClean="0">
                <a:latin typeface="Georgia" panose="02040502050405020303" pitchFamily="18" charset="0"/>
              </a:rPr>
              <a:t>Ahl</a:t>
            </a:r>
            <a:r>
              <a:rPr lang="en-CA" sz="2800" b="1" dirty="0" smtClean="0">
                <a:latin typeface="Georgia" panose="02040502050405020303" pitchFamily="18" charset="0"/>
              </a:rPr>
              <a:t>-al-Bayt is shown by the Holy Prophet (</a:t>
            </a:r>
            <a:r>
              <a:rPr lang="en-CA" sz="2800" b="1" dirty="0" err="1" smtClean="0">
                <a:latin typeface="Georgia" panose="02040502050405020303" pitchFamily="18" charset="0"/>
              </a:rPr>
              <a:t>s.a.w</a:t>
            </a:r>
            <a:r>
              <a:rPr lang="en-CA" sz="2800" b="1" dirty="0" smtClean="0">
                <a:latin typeface="Georgia" panose="02040502050405020303" pitchFamily="18" charset="0"/>
              </a:rPr>
              <a:t>) when he looked towards them and then said, </a:t>
            </a:r>
            <a:r>
              <a:rPr lang="en-CA" sz="2800" b="1" dirty="0" smtClean="0"/>
              <a:t>"I am at war with those who will fight you, and at peace with those who make peace with you." </a:t>
            </a:r>
          </a:p>
          <a:p>
            <a:r>
              <a:rPr lang="en-CA" sz="2800" b="1" dirty="0"/>
              <a:t>	</a:t>
            </a:r>
            <a:r>
              <a:rPr lang="en-CA" sz="2800" b="1" dirty="0" smtClean="0"/>
              <a:t>(</a:t>
            </a:r>
            <a:r>
              <a:rPr lang="en-CA" sz="2800" b="1" dirty="0" err="1" smtClean="0"/>
              <a:t>Tirmidhi</a:t>
            </a:r>
            <a:r>
              <a:rPr lang="en-CA" sz="28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 smtClean="0">
              <a:latin typeface="Georgia" panose="02040502050405020303" pitchFamily="18" charset="0"/>
            </a:endParaRP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131538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7112" y="1595021"/>
            <a:ext cx="48340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err="1" smtClean="0"/>
              <a:t>Shahid</a:t>
            </a:r>
            <a:r>
              <a:rPr lang="en-CA" sz="2800" b="1" dirty="0" smtClean="0"/>
              <a:t> (martyr)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err="1" smtClean="0"/>
              <a:t>Muneer</a:t>
            </a:r>
            <a:r>
              <a:rPr lang="en-CA" sz="2800" b="1" dirty="0" smtClean="0"/>
              <a:t> (shining)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err="1" smtClean="0"/>
              <a:t>Zahir</a:t>
            </a:r>
            <a:r>
              <a:rPr lang="en-CA" sz="2800" b="1" dirty="0" smtClean="0"/>
              <a:t> (brilliant)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err="1" smtClean="0"/>
              <a:t>Tayyib</a:t>
            </a:r>
            <a:r>
              <a:rPr lang="en-CA" sz="2800" b="1" dirty="0" smtClean="0"/>
              <a:t> (agreeable)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err="1" smtClean="0"/>
              <a:t>Tahir</a:t>
            </a:r>
            <a:r>
              <a:rPr lang="en-CA" sz="2800" b="1" dirty="0" smtClean="0"/>
              <a:t> (pure)</a:t>
            </a:r>
            <a:r>
              <a:rPr lang="en-CA" sz="2800" b="1" dirty="0"/>
              <a:t> </a:t>
            </a:r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err="1" smtClean="0"/>
              <a:t>Saeed</a:t>
            </a:r>
            <a:r>
              <a:rPr lang="en-CA" sz="2800" b="1" dirty="0" smtClean="0"/>
              <a:t> (blessed)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889" y="-637678"/>
            <a:ext cx="10762221" cy="20298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6000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Titles of </a:t>
            </a:r>
            <a:r>
              <a:rPr lang="en-CA" sz="60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Imam al-Hasan </a:t>
            </a:r>
            <a:r>
              <a:rPr lang="en-CA" sz="6000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and</a:t>
            </a:r>
            <a:r>
              <a:rPr lang="en-CA" sz="60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 Imam al-</a:t>
            </a:r>
            <a:r>
              <a:rPr lang="en-CA" sz="6000" b="1" dirty="0" err="1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Husayn</a:t>
            </a:r>
            <a:r>
              <a:rPr lang="en-CA" sz="6000" b="1" dirty="0" smtClean="0">
                <a:ln/>
                <a:solidFill>
                  <a:schemeClr val="accent3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>
                <a:solidFill>
                  <a:srgbClr val="0070C0"/>
                </a:solidFill>
                <a:latin typeface="Cambria" panose="02040503050406030204" pitchFamily="18" charset="0"/>
              </a:rPr>
              <a:t>(</a:t>
            </a:r>
            <a:r>
              <a:rPr lang="en-CA" sz="6000" dirty="0" err="1">
                <a:solidFill>
                  <a:srgbClr val="0070C0"/>
                </a:solidFill>
                <a:latin typeface="Cambria" panose="02040503050406030204" pitchFamily="18" charset="0"/>
              </a:rPr>
              <a:t>Ra</a:t>
            </a:r>
            <a:r>
              <a:rPr lang="en-CA" sz="6000" i="1" dirty="0" err="1">
                <a:solidFill>
                  <a:srgbClr val="0070C0"/>
                </a:solidFill>
                <a:latin typeface="Cambria" panose="02040503050406030204" pitchFamily="18" charset="0"/>
              </a:rPr>
              <a:t>d</a:t>
            </a:r>
            <a:r>
              <a:rPr lang="en-CA" sz="6000" dirty="0" err="1">
                <a:solidFill>
                  <a:srgbClr val="0070C0"/>
                </a:solidFill>
                <a:latin typeface="Cambria" panose="02040503050406030204" pitchFamily="18" charset="0"/>
              </a:rPr>
              <a:t>y</a:t>
            </a:r>
            <a:r>
              <a:rPr lang="en-CA" sz="6000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en-CA" sz="6000" dirty="0" err="1">
                <a:solidFill>
                  <a:srgbClr val="0070C0"/>
                </a:solidFill>
                <a:latin typeface="Cambria" panose="02040503050406030204" pitchFamily="18" charset="0"/>
              </a:rPr>
              <a:t>Allāhu</a:t>
            </a:r>
            <a:r>
              <a:rPr lang="en-CA" sz="6000" dirty="0">
                <a:solidFill>
                  <a:srgbClr val="0070C0"/>
                </a:solidFill>
                <a:latin typeface="Cambria" panose="02040503050406030204" pitchFamily="18" charset="0"/>
              </a:rPr>
              <a:t> ‘</a:t>
            </a:r>
            <a:r>
              <a:rPr lang="en-CA" sz="6000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Anhuma</a:t>
            </a:r>
            <a:r>
              <a:rPr lang="en-CA" sz="6000" dirty="0" smtClean="0">
                <a:solidFill>
                  <a:srgbClr val="0070C0"/>
                </a:solidFill>
                <a:latin typeface="Cambria" panose="02040503050406030204" pitchFamily="18" charset="0"/>
              </a:rPr>
              <a:t>)</a:t>
            </a:r>
            <a:r>
              <a:rPr lang="en-CA" sz="6000" dirty="0" smtClean="0">
                <a:ln/>
                <a:solidFill>
                  <a:srgbClr val="0070C0"/>
                </a:solidFill>
              </a:rPr>
              <a:t> </a:t>
            </a:r>
            <a:endParaRPr lang="en-CA" sz="6000" b="1" dirty="0">
              <a:ln/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881" y="1450437"/>
            <a:ext cx="511853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The Holy Prophet (</a:t>
            </a:r>
            <a:r>
              <a:rPr lang="en-CA" sz="2800" b="1" dirty="0" err="1" smtClean="0"/>
              <a:t>s.a.w</a:t>
            </a:r>
            <a:r>
              <a:rPr lang="en-CA" sz="2800" b="1" dirty="0" smtClean="0"/>
              <a:t>) called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b="1" dirty="0"/>
              <a:t> his “two sweet smelling flowers in this world</a:t>
            </a:r>
            <a:r>
              <a:rPr lang="en-CA" sz="2800" b="1" dirty="0" smtClean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The Holy Prophet (</a:t>
            </a:r>
            <a:r>
              <a:rPr lang="en-CA" sz="2800" b="1" dirty="0" err="1" smtClean="0"/>
              <a:t>s.a.w</a:t>
            </a:r>
            <a:r>
              <a:rPr lang="en-CA" sz="2800" b="1" dirty="0" smtClean="0"/>
              <a:t>) said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“</a:t>
            </a:r>
            <a:r>
              <a:rPr lang="en-CA" sz="2800" b="1" dirty="0"/>
              <a:t>these two sons of mine are the leaders of the youth in Paradise</a:t>
            </a:r>
            <a:r>
              <a:rPr lang="en-CA" sz="2800" b="1" dirty="0" smtClean="0"/>
              <a:t>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as-</a:t>
            </a:r>
            <a:r>
              <a:rPr lang="en-CA" sz="2800" b="1" dirty="0" err="1" smtClean="0"/>
              <a:t>Sayyid</a:t>
            </a:r>
            <a:endParaRPr lang="en-CA" sz="28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800" b="1" dirty="0" smtClean="0"/>
              <a:t>which means a descendant of the Prophet (</a:t>
            </a:r>
            <a:r>
              <a:rPr lang="en-CA" sz="2800" b="1" dirty="0" err="1" smtClean="0"/>
              <a:t>s.a.w</a:t>
            </a:r>
            <a:r>
              <a:rPr lang="en-CA" sz="2800" b="1" dirty="0" smtClean="0"/>
              <a:t>)</a:t>
            </a:r>
          </a:p>
          <a:p>
            <a:pPr marL="0" lvl="1"/>
            <a:endParaRPr lang="en-CA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973534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2475</TotalTime>
  <Words>1878</Words>
  <Application>Microsoft Office PowerPoint</Application>
  <PresentationFormat>Custom</PresentationFormat>
  <Paragraphs>205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Organic</vt:lpstr>
      <vt:lpstr>Slide 1</vt:lpstr>
      <vt:lpstr>Sayyidina Imam al-Hasan and Sayyidina Imam al-Husayn  (Rady Allahu ‘Anhuma) </vt:lpstr>
      <vt:lpstr>Table of Content </vt:lpstr>
      <vt:lpstr>Table of Content (Continued) </vt:lpstr>
      <vt:lpstr>Introduction of Sayyidina Imam  Hasan ibn ‘Ali (Rady Allāhu ‘Anhu) </vt:lpstr>
      <vt:lpstr>Introduction of Sayyidina Imam  Husayn ibn ‘Ali (Rady Allāhu ‘Anhu) </vt:lpstr>
      <vt:lpstr>The birth of  Imam al-Husayn (Rady Allāhu ‘Anhu) </vt:lpstr>
      <vt:lpstr>Slide 8</vt:lpstr>
      <vt:lpstr>Slide 9</vt:lpstr>
      <vt:lpstr>Holy Prophet’s (s.a.w) love for  Imam al-Hasan(Rady Allāhu ‘Anhu)</vt:lpstr>
      <vt:lpstr>Holy Prophet’s (s.a.w) love for  Imam al-Hasan(Rady Allāhu ‘Anhu)</vt:lpstr>
      <vt:lpstr>Imam al-Hasan’s(Rady Allāhu ‘Anhu) time as Khalifah</vt:lpstr>
      <vt:lpstr>Imam al-Hasan’s(Rady Allāhu ‘Anhu) time as Khalifah</vt:lpstr>
      <vt:lpstr>Passing Ahead of Imam al-Hasan (Rady Allāhu ‘Anhu)</vt:lpstr>
      <vt:lpstr>Holy Prophet’s (s.a.w) love for  Imam al-Husayn(Rady Allāhu ‘Anhu)</vt:lpstr>
      <vt:lpstr>Miracles of  Imam al-Husayn(Rady Allāhu ‘Anhu)</vt:lpstr>
      <vt:lpstr> Imam al-Husayn(Rady Allāhu ‘Anhu) and the Battle of Kerbala</vt:lpstr>
      <vt:lpstr>Wisdom and Courage of Imam al-Husayn(Rady Allāhu ‘Anhu)</vt:lpstr>
      <vt:lpstr>Martyrdom of Imam al-Husayn(Rady Allāhu ‘Anhu)</vt:lpstr>
      <vt:lpstr>Lesson and Example of Imam al-Husayn(Rady Allāhu ‘Anhu)</vt:lpstr>
      <vt:lpstr>Tribute to Imam al-Husayn (Rady Allāhu ‘Anhu)</vt:lpstr>
      <vt:lpstr>Sources</vt:lpstr>
      <vt:lpstr>Sources</vt:lpstr>
      <vt:lpstr>Al-Fatihā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Ovais Ahmad</dc:creator>
  <cp:lastModifiedBy>Home</cp:lastModifiedBy>
  <cp:revision>75</cp:revision>
  <dcterms:created xsi:type="dcterms:W3CDTF">2015-06-30T08:32:29Z</dcterms:created>
  <dcterms:modified xsi:type="dcterms:W3CDTF">2016-06-22T20:59:35Z</dcterms:modified>
</cp:coreProperties>
</file>