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0" r:id="rId2"/>
    <p:sldId id="261" r:id="rId3"/>
    <p:sldId id="263" r:id="rId4"/>
    <p:sldId id="273" r:id="rId5"/>
    <p:sldId id="257" r:id="rId6"/>
    <p:sldId id="298" r:id="rId7"/>
    <p:sldId id="288" r:id="rId8"/>
    <p:sldId id="289" r:id="rId9"/>
    <p:sldId id="265" r:id="rId10"/>
    <p:sldId id="266" r:id="rId11"/>
    <p:sldId id="272" r:id="rId12"/>
    <p:sldId id="274" r:id="rId13"/>
    <p:sldId id="275" r:id="rId14"/>
    <p:sldId id="278" r:id="rId15"/>
    <p:sldId id="267" r:id="rId16"/>
    <p:sldId id="271" r:id="rId17"/>
    <p:sldId id="277" r:id="rId18"/>
    <p:sldId id="279" r:id="rId19"/>
    <p:sldId id="270" r:id="rId20"/>
    <p:sldId id="292" r:id="rId21"/>
    <p:sldId id="286" r:id="rId22"/>
    <p:sldId id="287" r:id="rId23"/>
    <p:sldId id="290" r:id="rId24"/>
    <p:sldId id="269" r:id="rId25"/>
    <p:sldId id="282" r:id="rId26"/>
    <p:sldId id="285" r:id="rId27"/>
    <p:sldId id="283" r:id="rId28"/>
    <p:sldId id="296" r:id="rId29"/>
    <p:sldId id="291" r:id="rId30"/>
    <p:sldId id="262" r:id="rId31"/>
    <p:sldId id="294" r:id="rId32"/>
    <p:sldId id="29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F7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9785" autoAdjust="0"/>
  </p:normalViewPr>
  <p:slideViewPr>
    <p:cSldViewPr>
      <p:cViewPr varScale="1">
        <p:scale>
          <a:sx n="82" d="100"/>
          <a:sy n="82" d="100"/>
        </p:scale>
        <p:origin x="-12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3455F-0E1E-43BB-A4E7-BC3BDF0E815B}" type="datetimeFigureOut">
              <a:rPr lang="en-CA" smtClean="0"/>
              <a:pPr/>
              <a:t>2016-06-22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AF239-40CA-4CCF-ABA0-5ED7FD3E6C9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AF239-40CA-4CCF-ABA0-5ED7FD3E6C9C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AF239-40CA-4CCF-ABA0-5ED7FD3E6C9C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AF239-40CA-4CCF-ABA0-5ED7FD3E6C9C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AF239-40CA-4CCF-ABA0-5ED7FD3E6C9C}" type="slidenum">
              <a:rPr lang="en-CA" smtClean="0"/>
              <a:pPr/>
              <a:t>32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B764-06B2-4F8E-82EE-56B2A403939A}" type="datetimeFigureOut">
              <a:rPr lang="en-CA" smtClean="0"/>
              <a:pPr/>
              <a:t>2016-06-22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C110-C90A-49DF-B68E-89026A432FF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B764-06B2-4F8E-82EE-56B2A403939A}" type="datetimeFigureOut">
              <a:rPr lang="en-CA" smtClean="0"/>
              <a:pPr/>
              <a:t>2016-06-22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C110-C90A-49DF-B68E-89026A432FF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B764-06B2-4F8E-82EE-56B2A403939A}" type="datetimeFigureOut">
              <a:rPr lang="en-CA" smtClean="0"/>
              <a:pPr/>
              <a:t>2016-06-22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C110-C90A-49DF-B68E-89026A432FF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B764-06B2-4F8E-82EE-56B2A403939A}" type="datetimeFigureOut">
              <a:rPr lang="en-CA" smtClean="0"/>
              <a:pPr/>
              <a:t>2016-06-22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C110-C90A-49DF-B68E-89026A432FF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B764-06B2-4F8E-82EE-56B2A403939A}" type="datetimeFigureOut">
              <a:rPr lang="en-CA" smtClean="0"/>
              <a:pPr/>
              <a:t>2016-06-22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C110-C90A-49DF-B68E-89026A432FF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B764-06B2-4F8E-82EE-56B2A403939A}" type="datetimeFigureOut">
              <a:rPr lang="en-CA" smtClean="0"/>
              <a:pPr/>
              <a:t>2016-06-22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C110-C90A-49DF-B68E-89026A432FF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B764-06B2-4F8E-82EE-56B2A403939A}" type="datetimeFigureOut">
              <a:rPr lang="en-CA" smtClean="0"/>
              <a:pPr/>
              <a:t>2016-06-22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C110-C90A-49DF-B68E-89026A432FF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B764-06B2-4F8E-82EE-56B2A403939A}" type="datetimeFigureOut">
              <a:rPr lang="en-CA" smtClean="0"/>
              <a:pPr/>
              <a:t>2016-06-22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C110-C90A-49DF-B68E-89026A432FF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B764-06B2-4F8E-82EE-56B2A403939A}" type="datetimeFigureOut">
              <a:rPr lang="en-CA" smtClean="0"/>
              <a:pPr/>
              <a:t>2016-06-22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C110-C90A-49DF-B68E-89026A432FF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B764-06B2-4F8E-82EE-56B2A403939A}" type="datetimeFigureOut">
              <a:rPr lang="en-CA" smtClean="0"/>
              <a:pPr/>
              <a:t>2016-06-22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C110-C90A-49DF-B68E-89026A432FF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B764-06B2-4F8E-82EE-56B2A403939A}" type="datetimeFigureOut">
              <a:rPr lang="en-CA" smtClean="0"/>
              <a:pPr/>
              <a:t>2016-06-22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C110-C90A-49DF-B68E-89026A432FF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DB764-06B2-4F8E-82EE-56B2A403939A}" type="datetimeFigureOut">
              <a:rPr lang="en-CA" smtClean="0"/>
              <a:pPr/>
              <a:t>2016-06-22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0C110-C90A-49DF-B68E-89026A432FF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7F77D">
                <a:alpha val="96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Ali Ahmad\Desktop\6892125-light-green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86" name="Picture 18" descr="https://lh5.ggpht.com/1pDdrSBFUr6i5XEn-0HbMbq1owXL9qTvFFan0JfD9wncb-YVK7ze6Ln56vN5tyhNnA=h900"/>
          <p:cNvPicPr>
            <a:picLocks noChangeAspect="1" noChangeArrowheads="1"/>
          </p:cNvPicPr>
          <p:nvPr/>
        </p:nvPicPr>
        <p:blipFill>
          <a:blip r:embed="rId4" cstate="print"/>
          <a:srcRect l="14175" t="44605" r="13376" b="43110"/>
          <a:stretch>
            <a:fillRect/>
          </a:stretch>
        </p:blipFill>
        <p:spPr bwMode="auto">
          <a:xfrm>
            <a:off x="2771800" y="116632"/>
            <a:ext cx="3312368" cy="936104"/>
          </a:xfrm>
          <a:prstGeom prst="rect">
            <a:avLst/>
          </a:prstGeom>
          <a:noFill/>
        </p:spPr>
      </p:pic>
      <p:pic>
        <p:nvPicPr>
          <p:cNvPr id="35842" name="Picture 2" descr="http://atikahamalina.files.wordpress.com/2013/09/surat_al_fatih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340768"/>
            <a:ext cx="7560840" cy="5103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li Ahmad\Desktop\6892125-light-green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Childhood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>
                <a:latin typeface="+mj-lt"/>
              </a:rPr>
              <a:t>Sayyidina Ali </a:t>
            </a:r>
            <a:r>
              <a:rPr lang="ar-AE" dirty="0" smtClean="0">
                <a:latin typeface="+mj-lt"/>
              </a:rPr>
              <a:t>رضي الله عنه</a:t>
            </a:r>
            <a:r>
              <a:rPr lang="en-CA" dirty="0" smtClean="0">
                <a:latin typeface="+mj-lt"/>
              </a:rPr>
              <a:t> was raised in the home of the Holy Prophet </a:t>
            </a:r>
            <a:r>
              <a:rPr lang="ar-AE" dirty="0" smtClean="0"/>
              <a:t>صلی اللہ علیہ وسلم</a:t>
            </a:r>
            <a:endParaRPr lang="en-CA" dirty="0" smtClean="0">
              <a:latin typeface="+mj-lt"/>
            </a:endParaRPr>
          </a:p>
          <a:p>
            <a:endParaRPr lang="en-CA" dirty="0" smtClean="0">
              <a:latin typeface="+mj-lt"/>
            </a:endParaRPr>
          </a:p>
          <a:p>
            <a:r>
              <a:rPr lang="en-CA" dirty="0" smtClean="0">
                <a:latin typeface="+mj-lt"/>
              </a:rPr>
              <a:t>He was the first child to accept Islam, at age 11.</a:t>
            </a:r>
          </a:p>
          <a:p>
            <a:pPr>
              <a:buNone/>
            </a:pPr>
            <a:endParaRPr lang="en-CA" dirty="0" smtClean="0">
              <a:latin typeface="+mj-lt"/>
            </a:endParaRPr>
          </a:p>
          <a:p>
            <a:r>
              <a:rPr lang="en-CA" dirty="0" smtClean="0">
                <a:latin typeface="+mj-lt"/>
              </a:rPr>
              <a:t>He loved the Holy Prophet </a:t>
            </a:r>
            <a:r>
              <a:rPr lang="ar-AE" dirty="0" smtClean="0"/>
              <a:t>صلی اللہ علیہ وسلم</a:t>
            </a:r>
            <a:r>
              <a:rPr lang="en-CA" dirty="0" smtClean="0">
                <a:latin typeface="+mj-lt"/>
              </a:rPr>
              <a:t> and the Holy Prophet </a:t>
            </a:r>
            <a:r>
              <a:rPr lang="en-CA" dirty="0" smtClean="0"/>
              <a:t> </a:t>
            </a:r>
            <a:r>
              <a:rPr lang="ar-AE" dirty="0" smtClean="0"/>
              <a:t>صلی اللہ علیہ وسلم</a:t>
            </a:r>
            <a:r>
              <a:rPr lang="en-CA" dirty="0" smtClean="0"/>
              <a:t> </a:t>
            </a:r>
            <a:r>
              <a:rPr lang="en-CA" dirty="0" smtClean="0">
                <a:latin typeface="+mj-lt"/>
              </a:rPr>
              <a:t>loved him.</a:t>
            </a:r>
          </a:p>
          <a:p>
            <a:endParaRPr lang="en-CA" dirty="0" smtClean="0">
              <a:latin typeface="+mj-lt"/>
            </a:endParaRPr>
          </a:p>
          <a:p>
            <a:r>
              <a:rPr lang="en-CA" dirty="0" smtClean="0">
                <a:latin typeface="+mj-lt"/>
              </a:rPr>
              <a:t>He received his training under the loving care and guidance of the Holy Prophet </a:t>
            </a:r>
            <a:r>
              <a:rPr lang="ar-AE" dirty="0" smtClean="0"/>
              <a:t>صلی اللہ علیہ وسلم</a:t>
            </a:r>
            <a:endParaRPr lang="en-CA" dirty="0" smtClean="0"/>
          </a:p>
          <a:p>
            <a:endParaRPr lang="en-CA" dirty="0" smtClean="0"/>
          </a:p>
          <a:p>
            <a:endParaRPr lang="en-C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li Ahmad\Desktop\6892125-light-green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Marriage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>
                <a:latin typeface="+mj-lt"/>
              </a:rPr>
              <a:t>The Holy Prophet </a:t>
            </a:r>
            <a:r>
              <a:rPr lang="ar-AE" dirty="0" smtClean="0">
                <a:latin typeface="+mj-lt"/>
              </a:rPr>
              <a:t>صلی اللہ علیہ وسلم</a:t>
            </a:r>
            <a:r>
              <a:rPr lang="en-CA" dirty="0" smtClean="0">
                <a:latin typeface="+mj-lt"/>
              </a:rPr>
              <a:t> was commanded by Allah</a:t>
            </a:r>
            <a:br>
              <a:rPr lang="en-CA" dirty="0" smtClean="0">
                <a:latin typeface="+mj-lt"/>
              </a:rPr>
            </a:br>
            <a:r>
              <a:rPr lang="en-CA" dirty="0" smtClean="0">
                <a:latin typeface="+mj-lt"/>
              </a:rPr>
              <a:t> </a:t>
            </a:r>
            <a:r>
              <a:rPr lang="ar-AE" dirty="0" smtClean="0"/>
              <a:t>سبحانه و تعالى </a:t>
            </a:r>
            <a:r>
              <a:rPr lang="en-CA" dirty="0" smtClean="0"/>
              <a:t>  </a:t>
            </a:r>
            <a:r>
              <a:rPr lang="en-CA" dirty="0" smtClean="0">
                <a:latin typeface="+mj-lt"/>
              </a:rPr>
              <a:t>to give his daughter, </a:t>
            </a:r>
            <a:r>
              <a:rPr lang="en-CA" dirty="0" err="1" smtClean="0">
                <a:latin typeface="+mj-lt"/>
              </a:rPr>
              <a:t>Sayyidatina</a:t>
            </a:r>
            <a:r>
              <a:rPr lang="en-CA" dirty="0" smtClean="0">
                <a:latin typeface="+mj-lt"/>
              </a:rPr>
              <a:t> Fatima </a:t>
            </a:r>
            <a:r>
              <a:rPr lang="ar-AE" dirty="0" smtClean="0"/>
              <a:t>رضي الله عنها </a:t>
            </a:r>
            <a:r>
              <a:rPr lang="en-CA" dirty="0" smtClean="0"/>
              <a:t> </a:t>
            </a:r>
            <a:r>
              <a:rPr lang="en-CA" dirty="0" smtClean="0">
                <a:latin typeface="+mj-lt"/>
              </a:rPr>
              <a:t>in marriage to Sayyidina Ali </a:t>
            </a:r>
            <a:r>
              <a:rPr lang="ar-AE" dirty="0" smtClean="0"/>
              <a:t>رضي الله عنه</a:t>
            </a:r>
            <a:r>
              <a:rPr lang="en-CA" dirty="0" smtClean="0"/>
              <a:t> .</a:t>
            </a:r>
          </a:p>
          <a:p>
            <a:pPr>
              <a:buNone/>
            </a:pPr>
            <a:r>
              <a:rPr lang="en-CA" dirty="0" smtClean="0">
                <a:latin typeface="+mj-lt"/>
              </a:rPr>
              <a:t> </a:t>
            </a:r>
          </a:p>
          <a:p>
            <a:r>
              <a:rPr lang="en-CA" dirty="0" smtClean="0">
                <a:latin typeface="+mj-lt"/>
              </a:rPr>
              <a:t>They had three sons</a:t>
            </a:r>
          </a:p>
          <a:p>
            <a:pPr lvl="1"/>
            <a:r>
              <a:rPr lang="en-CA" dirty="0" smtClean="0">
                <a:latin typeface="+mj-lt"/>
              </a:rPr>
              <a:t>Imam </a:t>
            </a:r>
            <a:r>
              <a:rPr lang="en-CA" dirty="0" err="1" smtClean="0">
                <a:latin typeface="+mj-lt"/>
              </a:rPr>
              <a:t>Hasan</a:t>
            </a:r>
            <a:r>
              <a:rPr lang="en-CA" dirty="0" smtClean="0">
                <a:latin typeface="+mj-lt"/>
              </a:rPr>
              <a:t> </a:t>
            </a:r>
            <a:r>
              <a:rPr lang="ar-AE" dirty="0" smtClean="0"/>
              <a:t>رضي الله عنه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>
                <a:latin typeface="+mj-lt"/>
              </a:rPr>
              <a:t>Imam Husain </a:t>
            </a:r>
            <a:r>
              <a:rPr lang="ar-AE" dirty="0" smtClean="0"/>
              <a:t>رضي الله عنه</a:t>
            </a:r>
            <a:r>
              <a:rPr lang="en-CA" dirty="0" smtClean="0"/>
              <a:t> </a:t>
            </a:r>
          </a:p>
          <a:p>
            <a:pPr lvl="1"/>
            <a:r>
              <a:rPr lang="en-CA" dirty="0" err="1" smtClean="0">
                <a:latin typeface="+mj-lt"/>
              </a:rPr>
              <a:t>Muhsin</a:t>
            </a:r>
            <a:r>
              <a:rPr lang="en-CA" dirty="0" smtClean="0">
                <a:latin typeface="+mj-lt"/>
              </a:rPr>
              <a:t> (who passed ahead in infancy)</a:t>
            </a:r>
          </a:p>
          <a:p>
            <a:endParaRPr lang="en-CA" dirty="0" smtClean="0">
              <a:latin typeface="+mj-lt"/>
            </a:endParaRPr>
          </a:p>
          <a:p>
            <a:r>
              <a:rPr lang="en-CA" dirty="0" smtClean="0">
                <a:latin typeface="+mj-lt"/>
              </a:rPr>
              <a:t>They had two daughters:</a:t>
            </a:r>
          </a:p>
          <a:p>
            <a:pPr lvl="1"/>
            <a:r>
              <a:rPr lang="en-CA" dirty="0" err="1" smtClean="0">
                <a:latin typeface="+mj-lt"/>
              </a:rPr>
              <a:t>Sayyidah</a:t>
            </a:r>
            <a:r>
              <a:rPr lang="en-CA" dirty="0" smtClean="0">
                <a:latin typeface="+mj-lt"/>
              </a:rPr>
              <a:t> </a:t>
            </a:r>
            <a:r>
              <a:rPr lang="en-CA" dirty="0" err="1" smtClean="0">
                <a:latin typeface="+mj-lt"/>
              </a:rPr>
              <a:t>Zainab</a:t>
            </a:r>
            <a:r>
              <a:rPr lang="en-CA" dirty="0" smtClean="0">
                <a:latin typeface="+mj-lt"/>
              </a:rPr>
              <a:t> </a:t>
            </a:r>
            <a:r>
              <a:rPr lang="ar-AE" dirty="0" smtClean="0"/>
              <a:t>رضي الله عنها</a:t>
            </a:r>
            <a:endParaRPr lang="en-CA" dirty="0" smtClean="0"/>
          </a:p>
          <a:p>
            <a:pPr lvl="1"/>
            <a:r>
              <a:rPr lang="en-CA" dirty="0" err="1" smtClean="0">
                <a:latin typeface="+mj-lt"/>
              </a:rPr>
              <a:t>Sayyidah</a:t>
            </a:r>
            <a:r>
              <a:rPr lang="en-CA" dirty="0" smtClean="0">
                <a:latin typeface="+mj-lt"/>
              </a:rPr>
              <a:t> Umm </a:t>
            </a:r>
            <a:r>
              <a:rPr lang="en-CA" dirty="0" err="1" smtClean="0">
                <a:latin typeface="+mj-lt"/>
              </a:rPr>
              <a:t>Kulthum</a:t>
            </a:r>
            <a:r>
              <a:rPr lang="en-CA" dirty="0" smtClean="0">
                <a:latin typeface="+mj-lt"/>
              </a:rPr>
              <a:t> </a:t>
            </a:r>
            <a:r>
              <a:rPr lang="ar-AE" dirty="0" smtClean="0"/>
              <a:t>رضي الله عنها</a:t>
            </a:r>
            <a:endParaRPr lang="en-CA" dirty="0" smtClean="0"/>
          </a:p>
          <a:p>
            <a:pPr lvl="2"/>
            <a:r>
              <a:rPr lang="en-US" dirty="0" smtClean="0">
                <a:latin typeface="+mj-lt"/>
              </a:rPr>
              <a:t>She was given in marriage to Sayyidina </a:t>
            </a:r>
            <a:r>
              <a:rPr lang="en-US" dirty="0" err="1" smtClean="0">
                <a:latin typeface="+mj-lt"/>
              </a:rPr>
              <a:t>Umar</a:t>
            </a:r>
            <a:r>
              <a:rPr lang="en-US" dirty="0" smtClean="0">
                <a:latin typeface="+mj-lt"/>
              </a:rPr>
              <a:t> </a:t>
            </a:r>
            <a:r>
              <a:rPr lang="ar-AE" dirty="0" smtClean="0"/>
              <a:t>رضي الله عنه</a:t>
            </a:r>
            <a:r>
              <a:rPr lang="en-US" dirty="0" smtClean="0">
                <a:latin typeface="+mj-lt"/>
              </a:rPr>
              <a:t> </a:t>
            </a:r>
            <a:endParaRPr lang="en-CA" dirty="0" smtClean="0">
              <a:latin typeface="+mj-lt"/>
            </a:endParaRPr>
          </a:p>
          <a:p>
            <a:endParaRPr lang="en-CA" dirty="0" smtClean="0"/>
          </a:p>
          <a:p>
            <a:endParaRPr lang="en-C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li Ahmad\Desktop\6892125-light-green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Marriage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CA" dirty="0" smtClean="0">
                <a:latin typeface="+mj-lt"/>
              </a:rPr>
              <a:t>The descendants of Holy Prophet </a:t>
            </a:r>
            <a:r>
              <a:rPr lang="ar-AE" dirty="0" smtClean="0">
                <a:latin typeface="+mj-lt"/>
              </a:rPr>
              <a:t>صلی اللہ علیہ وسلم</a:t>
            </a:r>
            <a:r>
              <a:rPr lang="en-CA" dirty="0" smtClean="0">
                <a:latin typeface="+mj-lt"/>
              </a:rPr>
              <a:t> trace their lineage to Sayyidina Ali </a:t>
            </a:r>
            <a:r>
              <a:rPr lang="ar-AE" dirty="0" smtClean="0"/>
              <a:t>رضي الله عنه</a:t>
            </a:r>
            <a:r>
              <a:rPr lang="en-CA" dirty="0" smtClean="0"/>
              <a:t> </a:t>
            </a:r>
            <a:r>
              <a:rPr lang="en-CA" dirty="0" smtClean="0">
                <a:latin typeface="+mj-lt"/>
              </a:rPr>
              <a:t>and </a:t>
            </a:r>
            <a:r>
              <a:rPr lang="en-CA" dirty="0" err="1" smtClean="0">
                <a:latin typeface="+mj-lt"/>
              </a:rPr>
              <a:t>Sayyidatina</a:t>
            </a:r>
            <a:r>
              <a:rPr lang="en-CA" dirty="0" smtClean="0">
                <a:latin typeface="+mj-lt"/>
              </a:rPr>
              <a:t> Fatima </a:t>
            </a:r>
            <a:r>
              <a:rPr lang="ar-AE" dirty="0" smtClean="0"/>
              <a:t>رضي الله عنها</a:t>
            </a:r>
            <a:r>
              <a:rPr lang="en-CA" dirty="0" smtClean="0"/>
              <a:t> </a:t>
            </a:r>
          </a:p>
          <a:p>
            <a:pPr>
              <a:buNone/>
            </a:pPr>
            <a:r>
              <a:rPr lang="en-CA" dirty="0" smtClean="0">
                <a:latin typeface="+mj-lt"/>
              </a:rPr>
              <a:t> </a:t>
            </a:r>
          </a:p>
          <a:p>
            <a:r>
              <a:rPr lang="en-CA" dirty="0" smtClean="0">
                <a:latin typeface="+mj-lt"/>
              </a:rPr>
              <a:t>Most </a:t>
            </a:r>
            <a:r>
              <a:rPr lang="en-CA" dirty="0" err="1" smtClean="0">
                <a:latin typeface="+mj-lt"/>
              </a:rPr>
              <a:t>sufi</a:t>
            </a:r>
            <a:r>
              <a:rPr lang="en-CA" dirty="0" smtClean="0">
                <a:latin typeface="+mj-lt"/>
              </a:rPr>
              <a:t> masters are also their descendants.</a:t>
            </a:r>
          </a:p>
          <a:p>
            <a:endParaRPr lang="en-CA" dirty="0" smtClean="0"/>
          </a:p>
          <a:p>
            <a:endParaRPr lang="en-C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li Ahmad\Desktop\6892125-light-green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Marriage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CA" dirty="0" smtClean="0">
                <a:latin typeface="+mj-lt"/>
              </a:rPr>
              <a:t>Once, Sayyidina Ali </a:t>
            </a:r>
            <a:r>
              <a:rPr lang="ar-AE" dirty="0" smtClean="0">
                <a:latin typeface="+mj-lt"/>
              </a:rPr>
              <a:t>رضي الله عنه</a:t>
            </a:r>
            <a:r>
              <a:rPr lang="en-CA" dirty="0" smtClean="0">
                <a:latin typeface="+mj-lt"/>
              </a:rPr>
              <a:t> had an argument with </a:t>
            </a:r>
            <a:r>
              <a:rPr lang="en-CA" dirty="0" err="1" smtClean="0">
                <a:latin typeface="+mj-lt"/>
              </a:rPr>
              <a:t>Sayyidatina</a:t>
            </a:r>
            <a:r>
              <a:rPr lang="en-CA" dirty="0" smtClean="0">
                <a:latin typeface="+mj-lt"/>
              </a:rPr>
              <a:t> Fatima </a:t>
            </a:r>
            <a:r>
              <a:rPr lang="ar-AE" dirty="0" smtClean="0"/>
              <a:t>رضي الله عنها</a:t>
            </a:r>
            <a:r>
              <a:rPr lang="en-CA" dirty="0" smtClean="0">
                <a:latin typeface="+mj-lt"/>
              </a:rPr>
              <a:t> and left the home upset. </a:t>
            </a:r>
          </a:p>
          <a:p>
            <a:r>
              <a:rPr lang="en-CA" dirty="0" smtClean="0">
                <a:latin typeface="+mj-lt"/>
              </a:rPr>
              <a:t>When the Holy Prophet </a:t>
            </a:r>
            <a:r>
              <a:rPr lang="ar-AE" dirty="0" smtClean="0">
                <a:latin typeface="+mj-lt"/>
              </a:rPr>
              <a:t>صلی اللہ علیہ وسلم</a:t>
            </a:r>
            <a:r>
              <a:rPr lang="en-US" dirty="0" smtClean="0">
                <a:latin typeface="+mj-lt"/>
              </a:rPr>
              <a:t> </a:t>
            </a:r>
            <a:r>
              <a:rPr lang="en-CA" dirty="0" smtClean="0">
                <a:latin typeface="+mj-lt"/>
              </a:rPr>
              <a:t>went to search for Sayyidina Ali </a:t>
            </a:r>
            <a:r>
              <a:rPr lang="ar-AE" dirty="0" smtClean="0">
                <a:latin typeface="+mj-lt"/>
              </a:rPr>
              <a:t>رضي الله عنه</a:t>
            </a:r>
            <a:r>
              <a:rPr lang="en-CA" dirty="0" smtClean="0">
                <a:latin typeface="+mj-lt"/>
              </a:rPr>
              <a:t>, he found him sleeping in the sand.</a:t>
            </a:r>
          </a:p>
          <a:p>
            <a:r>
              <a:rPr lang="en-CA" dirty="0" smtClean="0">
                <a:latin typeface="+mj-lt"/>
              </a:rPr>
              <a:t> The Holy Prophet </a:t>
            </a:r>
            <a:r>
              <a:rPr lang="ar-AE" dirty="0" smtClean="0">
                <a:latin typeface="+mj-lt"/>
              </a:rPr>
              <a:t>صلی اللہ علیہ وسلم </a:t>
            </a:r>
            <a:r>
              <a:rPr lang="en-US" dirty="0" smtClean="0">
                <a:latin typeface="+mj-lt"/>
              </a:rPr>
              <a:t> </a:t>
            </a:r>
            <a:r>
              <a:rPr lang="en-CA" dirty="0" smtClean="0">
                <a:latin typeface="+mj-lt"/>
              </a:rPr>
              <a:t>jokingly called him “</a:t>
            </a:r>
            <a:r>
              <a:rPr lang="en-CA" dirty="0" err="1" smtClean="0">
                <a:latin typeface="+mj-lt"/>
              </a:rPr>
              <a:t>abu</a:t>
            </a:r>
            <a:r>
              <a:rPr lang="en-CA" dirty="0" smtClean="0">
                <a:latin typeface="+mj-lt"/>
              </a:rPr>
              <a:t> </a:t>
            </a:r>
            <a:r>
              <a:rPr lang="en-CA" dirty="0" err="1" smtClean="0">
                <a:latin typeface="+mj-lt"/>
              </a:rPr>
              <a:t>turab</a:t>
            </a:r>
            <a:r>
              <a:rPr lang="en-CA" dirty="0" smtClean="0">
                <a:latin typeface="+mj-lt"/>
              </a:rPr>
              <a:t>,” which means “father of sand.”</a:t>
            </a:r>
          </a:p>
          <a:p>
            <a:endParaRPr lang="en-CA" dirty="0" smtClean="0"/>
          </a:p>
          <a:p>
            <a:endParaRPr lang="en-C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li Ahmad\Desktop\6892125-light-green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for Allah </a:t>
            </a:r>
            <a:r>
              <a:rPr lang="ar-AE" dirty="0" smtClean="0"/>
              <a:t>سبحانه و تعالى </a:t>
            </a:r>
            <a:r>
              <a:rPr lang="en-US" dirty="0" smtClean="0"/>
              <a:t>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Holy Prophet 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8335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>
                <a:latin typeface="+mj-lt"/>
              </a:rPr>
              <a:t>The Holy Prophet</a:t>
            </a:r>
            <a:r>
              <a:rPr lang="en-CA" dirty="0" smtClean="0"/>
              <a:t> </a:t>
            </a:r>
            <a:r>
              <a:rPr lang="ar-AE" dirty="0" smtClean="0"/>
              <a:t>صلی اللہ علیہ وسلم</a:t>
            </a:r>
            <a:r>
              <a:rPr lang="en-CA" dirty="0" smtClean="0">
                <a:latin typeface="+mj-lt"/>
              </a:rPr>
              <a:t> said that he would give the flag of the Battle of </a:t>
            </a:r>
            <a:r>
              <a:rPr lang="en-CA" dirty="0" err="1" smtClean="0">
                <a:latin typeface="+mj-lt"/>
              </a:rPr>
              <a:t>Khaybar</a:t>
            </a:r>
            <a:r>
              <a:rPr lang="en-CA" dirty="0" smtClean="0">
                <a:latin typeface="+mj-lt"/>
              </a:rPr>
              <a:t> to someone who loves Allah </a:t>
            </a:r>
            <a:r>
              <a:rPr lang="ar-AE" dirty="0" smtClean="0">
                <a:latin typeface="+mj-lt"/>
              </a:rPr>
              <a:t> سبحانه و تعالى</a:t>
            </a:r>
            <a:r>
              <a:rPr lang="en-US" dirty="0" smtClean="0">
                <a:latin typeface="+mj-lt"/>
              </a:rPr>
              <a:t> </a:t>
            </a:r>
            <a:r>
              <a:rPr lang="en-CA" dirty="0" smtClean="0">
                <a:latin typeface="+mj-lt"/>
              </a:rPr>
              <a:t> and His Prophet </a:t>
            </a:r>
            <a:r>
              <a:rPr lang="ar-AE" dirty="0" smtClean="0"/>
              <a:t>صلی اللہ علیہ وسلم</a:t>
            </a:r>
            <a:r>
              <a:rPr lang="en-CA" dirty="0" smtClean="0"/>
              <a:t> </a:t>
            </a:r>
            <a:r>
              <a:rPr lang="en-CA" dirty="0" smtClean="0">
                <a:latin typeface="+mj-lt"/>
              </a:rPr>
              <a:t>the most, and whom Allah </a:t>
            </a:r>
            <a:r>
              <a:rPr lang="ar-AE" dirty="0" smtClean="0">
                <a:latin typeface="+mj-lt"/>
              </a:rPr>
              <a:t>سبحانه و تعالى</a:t>
            </a:r>
            <a:r>
              <a:rPr lang="en-CA" dirty="0" smtClean="0">
                <a:latin typeface="+mj-lt"/>
              </a:rPr>
              <a:t> and His Prophet </a:t>
            </a:r>
            <a:r>
              <a:rPr lang="ar-AE" dirty="0" smtClean="0"/>
              <a:t>صلی اللہ علیہ وسلم</a:t>
            </a:r>
            <a:r>
              <a:rPr lang="en-CA" dirty="0" smtClean="0"/>
              <a:t> </a:t>
            </a:r>
            <a:r>
              <a:rPr lang="en-CA" dirty="0" smtClean="0">
                <a:latin typeface="+mj-lt"/>
              </a:rPr>
              <a:t>love the most.</a:t>
            </a:r>
          </a:p>
          <a:p>
            <a:endParaRPr lang="en-CA" dirty="0" smtClean="0">
              <a:latin typeface="+mj-lt"/>
            </a:endParaRPr>
          </a:p>
          <a:p>
            <a:r>
              <a:rPr lang="en-CA" dirty="0" smtClean="0">
                <a:latin typeface="+mj-lt"/>
              </a:rPr>
              <a:t>The Holy Prophet </a:t>
            </a:r>
            <a:r>
              <a:rPr lang="ar-AE" dirty="0" smtClean="0"/>
              <a:t>صلی اللہ علیہ وسلم</a:t>
            </a:r>
            <a:r>
              <a:rPr lang="en-CA" dirty="0" smtClean="0">
                <a:latin typeface="+mj-lt"/>
              </a:rPr>
              <a:t> gave the flag to Sayyidina Ali </a:t>
            </a:r>
            <a:r>
              <a:rPr lang="ar-AE" dirty="0" smtClean="0"/>
              <a:t>رضي الله عنه</a:t>
            </a:r>
            <a:endParaRPr lang="en-CA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60232" y="764704"/>
            <a:ext cx="56125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CA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AE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صلی اللہ علیہ وسلم</a:t>
            </a:r>
            <a:r>
              <a:rPr kumimoji="0" lang="en-CA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CA" sz="4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li Ahmad\Desktop\6892125-light-green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Devotion to Islam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>
                <a:latin typeface="+mj-lt"/>
              </a:rPr>
              <a:t>Sayyidina Ali </a:t>
            </a:r>
            <a:r>
              <a:rPr lang="ar-AE" dirty="0" smtClean="0">
                <a:latin typeface="+mj-lt"/>
              </a:rPr>
              <a:t>رضي الله عنه</a:t>
            </a:r>
            <a:r>
              <a:rPr lang="en-CA" dirty="0" smtClean="0">
                <a:latin typeface="+mj-lt"/>
              </a:rPr>
              <a:t> was the only one from the relatives of the Holy Prophet</a:t>
            </a:r>
            <a:br>
              <a:rPr lang="en-CA" dirty="0" smtClean="0">
                <a:latin typeface="+mj-lt"/>
              </a:rPr>
            </a:br>
            <a:r>
              <a:rPr lang="en-CA" dirty="0" smtClean="0">
                <a:latin typeface="+mj-lt"/>
              </a:rPr>
              <a:t> </a:t>
            </a:r>
            <a:r>
              <a:rPr lang="en-CA" dirty="0" smtClean="0"/>
              <a:t> </a:t>
            </a:r>
            <a:r>
              <a:rPr lang="ar-AE" dirty="0" smtClean="0"/>
              <a:t>صلی اللہ علیہ وسلم</a:t>
            </a:r>
            <a:r>
              <a:rPr lang="en-CA" dirty="0" smtClean="0">
                <a:latin typeface="+mj-lt"/>
              </a:rPr>
              <a:t>  to respond when he</a:t>
            </a:r>
            <a:r>
              <a:rPr lang="en-CA" dirty="0" smtClean="0"/>
              <a:t>  </a:t>
            </a:r>
            <a:r>
              <a:rPr lang="ar-AE" dirty="0" smtClean="0"/>
              <a:t>صلی اللہ علیہ وسلم</a:t>
            </a:r>
            <a:r>
              <a:rPr lang="en-CA" dirty="0" smtClean="0"/>
              <a:t> </a:t>
            </a:r>
            <a:r>
              <a:rPr lang="en-CA" dirty="0" smtClean="0">
                <a:latin typeface="+mj-lt"/>
              </a:rPr>
              <a:t> asked who would help him in his Islamic mission. </a:t>
            </a:r>
          </a:p>
          <a:p>
            <a:endParaRPr lang="en-CA" dirty="0" smtClean="0">
              <a:latin typeface="+mj-lt"/>
            </a:endParaRPr>
          </a:p>
          <a:p>
            <a:r>
              <a:rPr lang="en-CA" dirty="0" smtClean="0">
                <a:latin typeface="+mj-lt"/>
              </a:rPr>
              <a:t>Sayyidina Ali </a:t>
            </a:r>
            <a:r>
              <a:rPr lang="ar-AE" dirty="0" smtClean="0">
                <a:latin typeface="+mj-lt"/>
              </a:rPr>
              <a:t>رضي الله عنه</a:t>
            </a:r>
            <a:r>
              <a:rPr lang="en-CA" dirty="0" smtClean="0">
                <a:latin typeface="+mj-lt"/>
              </a:rPr>
              <a:t> and </a:t>
            </a:r>
            <a:r>
              <a:rPr lang="en-CA" dirty="0" err="1" smtClean="0">
                <a:latin typeface="+mj-lt"/>
              </a:rPr>
              <a:t>Sayyidatina</a:t>
            </a:r>
            <a:r>
              <a:rPr lang="en-CA" dirty="0" smtClean="0">
                <a:latin typeface="+mj-lt"/>
              </a:rPr>
              <a:t> </a:t>
            </a:r>
            <a:r>
              <a:rPr lang="en-CA" dirty="0" err="1" smtClean="0">
                <a:latin typeface="+mj-lt"/>
              </a:rPr>
              <a:t>Khadija</a:t>
            </a:r>
            <a:r>
              <a:rPr lang="en-CA" dirty="0" smtClean="0">
                <a:latin typeface="+mj-lt"/>
              </a:rPr>
              <a:t> </a:t>
            </a:r>
            <a:r>
              <a:rPr lang="ar-AE" dirty="0" smtClean="0"/>
              <a:t>رضي الله عنها</a:t>
            </a:r>
            <a:r>
              <a:rPr lang="en-CA" dirty="0" smtClean="0"/>
              <a:t> </a:t>
            </a:r>
            <a:r>
              <a:rPr lang="en-CA" dirty="0" smtClean="0">
                <a:latin typeface="+mj-lt"/>
              </a:rPr>
              <a:t>were the first two people to pray behind the Holy Prophet</a:t>
            </a:r>
            <a:r>
              <a:rPr lang="en-CA" dirty="0" smtClean="0"/>
              <a:t> </a:t>
            </a:r>
            <a:r>
              <a:rPr lang="ar-AE" dirty="0" smtClean="0"/>
              <a:t>صلی اللہ علیہ وسلم</a:t>
            </a:r>
            <a:r>
              <a:rPr lang="en-CA" dirty="0" smtClean="0"/>
              <a:t> </a:t>
            </a:r>
            <a:endParaRPr lang="en-CA" dirty="0" smtClean="0">
              <a:latin typeface="+mj-lt"/>
            </a:endParaRPr>
          </a:p>
          <a:p>
            <a:endParaRPr lang="en-CA" dirty="0" smtClean="0"/>
          </a:p>
          <a:p>
            <a:endParaRPr lang="en-C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li Ahmad\Desktop\6892125-light-green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Devotion to Islam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CA" dirty="0" smtClean="0">
                <a:latin typeface="+mj-lt"/>
              </a:rPr>
              <a:t>The Holy Prophet </a:t>
            </a:r>
            <a:r>
              <a:rPr lang="ar-AE" dirty="0" smtClean="0">
                <a:latin typeface="+mj-lt"/>
              </a:rPr>
              <a:t>صلی اللہ علیہ وسلم</a:t>
            </a:r>
            <a:r>
              <a:rPr lang="en-CA" dirty="0" smtClean="0">
                <a:latin typeface="+mj-lt"/>
              </a:rPr>
              <a:t> and Sayyidina Ali </a:t>
            </a:r>
            <a:r>
              <a:rPr lang="ar-AE" dirty="0" smtClean="0">
                <a:latin typeface="+mj-lt"/>
              </a:rPr>
              <a:t>رضي الله عنه</a:t>
            </a:r>
            <a:r>
              <a:rPr lang="en-CA" dirty="0" smtClean="0">
                <a:latin typeface="+mj-lt"/>
              </a:rPr>
              <a:t> jointly sacrificed 100 camels when they went for Hajj.</a:t>
            </a:r>
          </a:p>
          <a:p>
            <a:endParaRPr lang="en-CA" dirty="0" smtClean="0">
              <a:latin typeface="+mj-lt"/>
            </a:endParaRPr>
          </a:p>
          <a:p>
            <a:r>
              <a:rPr lang="en-CA" dirty="0" smtClean="0">
                <a:latin typeface="+mj-lt"/>
              </a:rPr>
              <a:t>After the conquest of </a:t>
            </a:r>
            <a:r>
              <a:rPr lang="en-CA" dirty="0" err="1" smtClean="0">
                <a:latin typeface="+mj-lt"/>
              </a:rPr>
              <a:t>Makkah</a:t>
            </a:r>
            <a:r>
              <a:rPr lang="en-CA" dirty="0" smtClean="0">
                <a:latin typeface="+mj-lt"/>
              </a:rPr>
              <a:t>, he had the unique distinction of standing on the shoulders of the Holy Prophet </a:t>
            </a:r>
            <a:r>
              <a:rPr lang="en-CA" dirty="0" smtClean="0"/>
              <a:t> </a:t>
            </a:r>
            <a:r>
              <a:rPr lang="ar-AE" dirty="0" smtClean="0"/>
              <a:t>صلی اللہ علیہ وسلم</a:t>
            </a:r>
            <a:r>
              <a:rPr lang="en-CA" dirty="0" smtClean="0"/>
              <a:t> </a:t>
            </a:r>
            <a:r>
              <a:rPr lang="en-CA" dirty="0" smtClean="0">
                <a:latin typeface="+mj-lt"/>
              </a:rPr>
              <a:t>and destroying the idols of the Holy Ka’ba. </a:t>
            </a:r>
            <a:endParaRPr lang="en-CA" dirty="0" smtClean="0"/>
          </a:p>
          <a:p>
            <a:endParaRPr lang="en-C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li Ahmad\Desktop\6892125-light-green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Strength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Courage</a:t>
            </a:r>
            <a:endParaRPr lang="en-C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>
                <a:latin typeface="+mj-lt"/>
              </a:rPr>
              <a:t>Sayyidina Ali </a:t>
            </a:r>
            <a:r>
              <a:rPr lang="ar-AE" dirty="0" smtClean="0">
                <a:latin typeface="+mj-lt"/>
              </a:rPr>
              <a:t>رضي الله عنه </a:t>
            </a:r>
            <a:r>
              <a:rPr lang="en-US" dirty="0" smtClean="0">
                <a:latin typeface="+mj-lt"/>
              </a:rPr>
              <a:t> </a:t>
            </a:r>
            <a:r>
              <a:rPr lang="en-CA" dirty="0" smtClean="0">
                <a:latin typeface="+mj-lt"/>
              </a:rPr>
              <a:t>was very strong, brave, and courageous.</a:t>
            </a:r>
          </a:p>
          <a:p>
            <a:endParaRPr lang="en-CA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He fought in many battles against the non-believers. </a:t>
            </a: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He fought in over a hundred duels, and always conquered. 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He fought very bravely in the Battle of </a:t>
            </a:r>
            <a:r>
              <a:rPr lang="en-US" dirty="0" err="1" smtClean="0">
                <a:latin typeface="+mj-lt"/>
              </a:rPr>
              <a:t>Uhud</a:t>
            </a:r>
            <a:r>
              <a:rPr lang="en-US" dirty="0" smtClean="0">
                <a:latin typeface="+mj-lt"/>
              </a:rPr>
              <a:t>, and received many wounds</a:t>
            </a:r>
          </a:p>
          <a:p>
            <a:pPr lvl="1"/>
            <a:r>
              <a:rPr lang="en-US" dirty="0" smtClean="0">
                <a:latin typeface="+mj-lt"/>
              </a:rPr>
              <a:t>The Holy Prophet </a:t>
            </a:r>
            <a:r>
              <a:rPr lang="ar-AE" sz="2400" dirty="0" smtClean="0">
                <a:latin typeface="+mj-lt"/>
              </a:rPr>
              <a:t>صلی اللہ علیہ وسلم</a:t>
            </a:r>
            <a:r>
              <a:rPr lang="en-US" dirty="0" smtClean="0">
                <a:latin typeface="+mj-lt"/>
              </a:rPr>
              <a:t> gave him the title of “</a:t>
            </a:r>
            <a:r>
              <a:rPr lang="en-US" dirty="0" err="1" smtClean="0">
                <a:latin typeface="+mj-lt"/>
              </a:rPr>
              <a:t>Asadullah</a:t>
            </a:r>
            <a:r>
              <a:rPr lang="en-US" dirty="0" smtClean="0">
                <a:latin typeface="+mj-lt"/>
              </a:rPr>
              <a:t>” meaning “Lion of Allah”</a:t>
            </a:r>
          </a:p>
          <a:p>
            <a:pPr lvl="1"/>
            <a:endParaRPr lang="en-CA" dirty="0" smtClean="0">
              <a:latin typeface="+mj-lt"/>
            </a:endParaRPr>
          </a:p>
          <a:p>
            <a:endParaRPr lang="en-CA" dirty="0" smtClean="0">
              <a:latin typeface="+mj-lt"/>
            </a:endParaRPr>
          </a:p>
          <a:p>
            <a:endParaRPr lang="en-CA" dirty="0" smtClean="0">
              <a:latin typeface="+mj-lt"/>
            </a:endParaRPr>
          </a:p>
          <a:p>
            <a:endParaRPr lang="en-C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li Ahmad\Desktop\6892125-light-green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Strength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Courage</a:t>
            </a:r>
            <a:endParaRPr lang="en-C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>
                <a:latin typeface="+mj-lt"/>
              </a:rPr>
              <a:t>Sayyidina Ali </a:t>
            </a:r>
            <a:r>
              <a:rPr lang="ar-AE" dirty="0" smtClean="0">
                <a:latin typeface="+mj-lt"/>
              </a:rPr>
              <a:t>رضي الله عنه </a:t>
            </a:r>
            <a:r>
              <a:rPr lang="en-US" dirty="0" smtClean="0">
                <a:latin typeface="+mj-lt"/>
              </a:rPr>
              <a:t> was appointed  by the Holy Prophet</a:t>
            </a:r>
            <a:r>
              <a:rPr lang="en-CA" dirty="0" smtClean="0"/>
              <a:t> </a:t>
            </a:r>
            <a:r>
              <a:rPr lang="ar-AE" dirty="0" smtClean="0"/>
              <a:t>صلی اللہ علیہ وسلم</a:t>
            </a:r>
            <a:r>
              <a:rPr lang="en-US" dirty="0" smtClean="0">
                <a:latin typeface="+mj-lt"/>
              </a:rPr>
              <a:t> as his deputy in </a:t>
            </a:r>
            <a:r>
              <a:rPr lang="en-US" dirty="0" err="1" smtClean="0">
                <a:latin typeface="+mj-lt"/>
              </a:rPr>
              <a:t>Madina</a:t>
            </a:r>
            <a:r>
              <a:rPr lang="en-US" dirty="0" smtClean="0">
                <a:latin typeface="+mj-lt"/>
              </a:rPr>
              <a:t> during the Battle of </a:t>
            </a:r>
            <a:r>
              <a:rPr lang="en-US" dirty="0" err="1" smtClean="0">
                <a:latin typeface="+mj-lt"/>
              </a:rPr>
              <a:t>Tabuk</a:t>
            </a:r>
            <a:r>
              <a:rPr lang="en-US" dirty="0" smtClean="0">
                <a:latin typeface="+mj-lt"/>
              </a:rPr>
              <a:t>. 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Sayyidina Ali </a:t>
            </a:r>
            <a:r>
              <a:rPr lang="ar-AE" dirty="0" smtClean="0"/>
              <a:t>رضي الله عنه </a:t>
            </a:r>
            <a:r>
              <a:rPr lang="en-CA" dirty="0" smtClean="0"/>
              <a:t> </a:t>
            </a:r>
            <a:r>
              <a:rPr lang="en-US" dirty="0" smtClean="0">
                <a:latin typeface="+mj-lt"/>
              </a:rPr>
              <a:t>asked the Holy Prophet</a:t>
            </a:r>
            <a:r>
              <a:rPr lang="en-CA" dirty="0" smtClean="0"/>
              <a:t> </a:t>
            </a:r>
            <a:r>
              <a:rPr lang="ar-AE" dirty="0" smtClean="0"/>
              <a:t>صلی اللہ علیہ وسلم</a:t>
            </a:r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if he wanted to leave him with the women and children. The Holy Prophet</a:t>
            </a:r>
            <a:br>
              <a:rPr lang="en-US" dirty="0" smtClean="0">
                <a:latin typeface="+mj-lt"/>
              </a:rPr>
            </a:br>
            <a:r>
              <a:rPr lang="en-CA" dirty="0" smtClean="0"/>
              <a:t> </a:t>
            </a:r>
            <a:r>
              <a:rPr lang="ar-AE" dirty="0" smtClean="0"/>
              <a:t>صلی اللہ علیہ وسلم</a:t>
            </a:r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replied that he was a brother to him, just like </a:t>
            </a:r>
            <a:r>
              <a:rPr lang="en-US" dirty="0" err="1" smtClean="0">
                <a:latin typeface="+mj-lt"/>
              </a:rPr>
              <a:t>Nabi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Harun</a:t>
            </a:r>
            <a:r>
              <a:rPr lang="en-US" dirty="0" smtClean="0">
                <a:latin typeface="+mj-lt"/>
              </a:rPr>
              <a:t> </a:t>
            </a:r>
            <a:r>
              <a:rPr lang="ar-AE" dirty="0" smtClean="0"/>
              <a:t>عليه السلام </a:t>
            </a:r>
            <a:r>
              <a:rPr lang="en-US" dirty="0" smtClean="0">
                <a:latin typeface="+mj-lt"/>
              </a:rPr>
              <a:t>was a brother to </a:t>
            </a:r>
            <a:r>
              <a:rPr lang="en-US" dirty="0" err="1" smtClean="0">
                <a:latin typeface="+mj-lt"/>
              </a:rPr>
              <a:t>Nabi</a:t>
            </a:r>
            <a:r>
              <a:rPr lang="en-US" dirty="0" smtClean="0">
                <a:latin typeface="+mj-lt"/>
              </a:rPr>
              <a:t> Musa </a:t>
            </a:r>
            <a:r>
              <a:rPr lang="ar-AE" dirty="0" smtClean="0"/>
              <a:t>عليه السلام</a:t>
            </a:r>
            <a:r>
              <a:rPr lang="en-US" dirty="0" smtClean="0">
                <a:latin typeface="+mj-lt"/>
              </a:rPr>
              <a:t>, but there would be no prophet after him.</a:t>
            </a:r>
          </a:p>
          <a:p>
            <a:pPr lvl="2"/>
            <a:endParaRPr lang="en-CA" dirty="0" smtClean="0">
              <a:latin typeface="+mj-lt"/>
            </a:endParaRPr>
          </a:p>
          <a:p>
            <a:endParaRPr lang="en-CA" dirty="0" smtClean="0">
              <a:latin typeface="+mj-lt"/>
            </a:endParaRPr>
          </a:p>
          <a:p>
            <a:endParaRPr lang="en-CA" dirty="0" smtClean="0">
              <a:latin typeface="+mj-lt"/>
            </a:endParaRPr>
          </a:p>
          <a:p>
            <a:endParaRPr lang="en-C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li Ahmad\Desktop\6892125-light-green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Strength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Courage</a:t>
            </a:r>
            <a:endParaRPr lang="en-C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>
                <a:latin typeface="+mj-lt"/>
              </a:rPr>
              <a:t>Sayyidina Ali </a:t>
            </a:r>
            <a:r>
              <a:rPr lang="ar-AE" dirty="0" smtClean="0">
                <a:latin typeface="+mj-lt"/>
              </a:rPr>
              <a:t>رضي الله عنه </a:t>
            </a:r>
            <a:r>
              <a:rPr lang="en-US" dirty="0" smtClean="0">
                <a:latin typeface="+mj-lt"/>
              </a:rPr>
              <a:t> would always fight first in man-to-man combat.</a:t>
            </a:r>
          </a:p>
          <a:p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In the Battle of </a:t>
            </a:r>
            <a:r>
              <a:rPr lang="en-US" dirty="0" err="1" smtClean="0">
                <a:latin typeface="+mj-lt"/>
              </a:rPr>
              <a:t>Badr</a:t>
            </a:r>
            <a:endParaRPr lang="en-US" dirty="0" smtClean="0">
              <a:latin typeface="+mj-lt"/>
            </a:endParaRPr>
          </a:p>
          <a:p>
            <a:pPr lvl="2"/>
            <a:r>
              <a:rPr lang="en-US" dirty="0" smtClean="0">
                <a:latin typeface="+mj-lt"/>
              </a:rPr>
              <a:t>He killed Al-</a:t>
            </a:r>
            <a:r>
              <a:rPr lang="en-US" dirty="0" err="1" smtClean="0">
                <a:latin typeface="+mj-lt"/>
              </a:rPr>
              <a:t>Walid</a:t>
            </a:r>
            <a:r>
              <a:rPr lang="en-US" dirty="0" smtClean="0">
                <a:latin typeface="+mj-lt"/>
              </a:rPr>
              <a:t> in a man-to-man combat</a:t>
            </a:r>
          </a:p>
          <a:p>
            <a:pPr lvl="2"/>
            <a:r>
              <a:rPr lang="en-US" dirty="0" smtClean="0">
                <a:latin typeface="+mj-lt"/>
              </a:rPr>
              <a:t>He also killed over two dozen enemies</a:t>
            </a:r>
          </a:p>
          <a:p>
            <a:pPr lvl="2"/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In the Battle of </a:t>
            </a:r>
            <a:r>
              <a:rPr lang="en-US" dirty="0" err="1" smtClean="0">
                <a:latin typeface="+mj-lt"/>
              </a:rPr>
              <a:t>Khaybar</a:t>
            </a:r>
            <a:endParaRPr lang="en-US" dirty="0" smtClean="0">
              <a:latin typeface="+mj-lt"/>
            </a:endParaRPr>
          </a:p>
          <a:p>
            <a:pPr lvl="2"/>
            <a:r>
              <a:rPr lang="en-US" dirty="0" smtClean="0">
                <a:latin typeface="+mj-lt"/>
              </a:rPr>
              <a:t>He killed </a:t>
            </a:r>
            <a:r>
              <a:rPr lang="en-US" dirty="0" err="1" smtClean="0">
                <a:latin typeface="+mj-lt"/>
              </a:rPr>
              <a:t>Marhab</a:t>
            </a:r>
            <a:r>
              <a:rPr lang="en-US" dirty="0" smtClean="0">
                <a:latin typeface="+mj-lt"/>
              </a:rPr>
              <a:t>, the best Jewish soldier, in a man-to-man fight</a:t>
            </a:r>
          </a:p>
          <a:p>
            <a:pPr lvl="3"/>
            <a:endParaRPr lang="en-US" dirty="0" smtClean="0">
              <a:latin typeface="+mj-lt"/>
            </a:endParaRPr>
          </a:p>
          <a:p>
            <a:pPr lvl="2"/>
            <a:endParaRPr lang="en-CA" dirty="0" smtClean="0">
              <a:latin typeface="+mj-lt"/>
            </a:endParaRPr>
          </a:p>
          <a:p>
            <a:endParaRPr lang="en-CA" dirty="0" smtClean="0">
              <a:latin typeface="+mj-lt"/>
            </a:endParaRPr>
          </a:p>
          <a:p>
            <a:endParaRPr lang="en-CA" dirty="0" smtClean="0">
              <a:latin typeface="+mj-lt"/>
            </a:endParaRPr>
          </a:p>
          <a:p>
            <a:endParaRPr lang="en-C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8" name="Picture 4" descr="http://www.quransurat.com/Islamic_Pictures/Masjid_Nabvi/Pictures/Masjid_Nabvi_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10009112" cy="6858000"/>
          </a:xfrm>
          <a:prstGeom prst="rect">
            <a:avLst/>
          </a:prstGeom>
          <a:noFill/>
        </p:spPr>
      </p:pic>
      <p:pic>
        <p:nvPicPr>
          <p:cNvPr id="34818" name="Picture 2" descr="https://upload.wikimedia.org/wikipedia/commons/0/0a/DARO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92696"/>
            <a:ext cx="4101014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li Ahmad\Desktop\6892125-light-green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Strength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Courage</a:t>
            </a:r>
            <a:endParaRPr lang="en-C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CA" dirty="0" smtClean="0">
                <a:latin typeface="+mj-lt"/>
              </a:rPr>
              <a:t>He killed many enemy soldiers in battle.</a:t>
            </a:r>
          </a:p>
          <a:p>
            <a:pPr>
              <a:buNone/>
            </a:pPr>
            <a:r>
              <a:rPr lang="en-CA" dirty="0" smtClean="0">
                <a:latin typeface="+mj-lt"/>
              </a:rPr>
              <a:t> </a:t>
            </a:r>
          </a:p>
          <a:p>
            <a:r>
              <a:rPr lang="en-CA" dirty="0" smtClean="0">
                <a:latin typeface="+mj-lt"/>
              </a:rPr>
              <a:t>His bravery has won him the titles</a:t>
            </a:r>
          </a:p>
          <a:p>
            <a:pPr lvl="1"/>
            <a:r>
              <a:rPr lang="en-CA" dirty="0" err="1" smtClean="0">
                <a:latin typeface="+mj-lt"/>
              </a:rPr>
              <a:t>Asadullah</a:t>
            </a:r>
            <a:r>
              <a:rPr lang="en-CA" dirty="0" smtClean="0">
                <a:latin typeface="+mj-lt"/>
              </a:rPr>
              <a:t> </a:t>
            </a:r>
          </a:p>
          <a:p>
            <a:pPr lvl="2"/>
            <a:r>
              <a:rPr lang="en-CA" dirty="0" smtClean="0">
                <a:latin typeface="+mj-lt"/>
              </a:rPr>
              <a:t>Lion of Allah</a:t>
            </a:r>
          </a:p>
          <a:p>
            <a:pPr lvl="1"/>
            <a:r>
              <a:rPr lang="en-CA" dirty="0" err="1" smtClean="0">
                <a:latin typeface="+mj-lt"/>
              </a:rPr>
              <a:t>Haidar</a:t>
            </a:r>
            <a:r>
              <a:rPr lang="en-CA" dirty="0" smtClean="0">
                <a:latin typeface="+mj-lt"/>
              </a:rPr>
              <a:t>-e-</a:t>
            </a:r>
            <a:r>
              <a:rPr lang="en-CA" dirty="0" err="1" smtClean="0">
                <a:latin typeface="+mj-lt"/>
              </a:rPr>
              <a:t>Karrar</a:t>
            </a:r>
            <a:r>
              <a:rPr lang="en-CA" dirty="0" smtClean="0">
                <a:latin typeface="+mj-lt"/>
              </a:rPr>
              <a:t> </a:t>
            </a:r>
          </a:p>
          <a:p>
            <a:pPr lvl="2"/>
            <a:r>
              <a:rPr lang="en-CA" dirty="0" smtClean="0">
                <a:latin typeface="+mj-lt"/>
              </a:rPr>
              <a:t>The warrior who nobody could match</a:t>
            </a:r>
          </a:p>
          <a:p>
            <a:pPr lvl="1"/>
            <a:endParaRPr lang="en-US" dirty="0" smtClean="0">
              <a:latin typeface="+mj-lt"/>
            </a:endParaRPr>
          </a:p>
          <a:p>
            <a:pPr lvl="3"/>
            <a:endParaRPr lang="en-US" dirty="0" smtClean="0">
              <a:latin typeface="+mj-lt"/>
            </a:endParaRPr>
          </a:p>
          <a:p>
            <a:pPr lvl="2"/>
            <a:endParaRPr lang="en-CA" dirty="0" smtClean="0">
              <a:latin typeface="+mj-lt"/>
            </a:endParaRPr>
          </a:p>
          <a:p>
            <a:endParaRPr lang="en-CA" dirty="0" smtClean="0">
              <a:latin typeface="+mj-lt"/>
            </a:endParaRPr>
          </a:p>
          <a:p>
            <a:endParaRPr lang="en-CA" dirty="0" smtClean="0">
              <a:latin typeface="+mj-lt"/>
            </a:endParaRPr>
          </a:p>
          <a:p>
            <a:endParaRPr lang="en-C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li Ahmad\Desktop\6892125-light-green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Knowledge</a:t>
            </a:r>
            <a:endParaRPr lang="en-C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>
                <a:latin typeface="+mj-lt"/>
              </a:rPr>
              <a:t>Sayyidina Ali </a:t>
            </a:r>
            <a:r>
              <a:rPr lang="ar-AE" dirty="0" smtClean="0">
                <a:latin typeface="+mj-lt"/>
              </a:rPr>
              <a:t>رضي الله عنه </a:t>
            </a:r>
            <a:r>
              <a:rPr lang="en-US" dirty="0" smtClean="0">
                <a:latin typeface="+mj-lt"/>
              </a:rPr>
              <a:t> </a:t>
            </a:r>
            <a:r>
              <a:rPr lang="en-CA" dirty="0" smtClean="0">
                <a:latin typeface="+mj-lt"/>
              </a:rPr>
              <a:t>was the most learned man of his age. </a:t>
            </a:r>
          </a:p>
          <a:p>
            <a:endParaRPr lang="en-CA" dirty="0" smtClean="0">
              <a:latin typeface="+mj-lt"/>
            </a:endParaRPr>
          </a:p>
          <a:p>
            <a:r>
              <a:rPr lang="en-CA" dirty="0" smtClean="0">
                <a:latin typeface="+mj-lt"/>
              </a:rPr>
              <a:t>The Holy Prophet  </a:t>
            </a:r>
            <a:r>
              <a:rPr lang="ar-AE" dirty="0" smtClean="0">
                <a:latin typeface="+mj-lt"/>
              </a:rPr>
              <a:t> صلی اللہ علیہ وسلم</a:t>
            </a:r>
            <a:r>
              <a:rPr lang="en-CA" dirty="0" smtClean="0">
                <a:latin typeface="+mj-lt"/>
              </a:rPr>
              <a:t>said, “I am the city of knowledge and Ali is its gate”. </a:t>
            </a:r>
          </a:p>
          <a:p>
            <a:endParaRPr lang="en-CA" dirty="0" smtClean="0">
              <a:latin typeface="+mj-lt"/>
            </a:endParaRPr>
          </a:p>
          <a:p>
            <a:r>
              <a:rPr lang="en-CA" dirty="0" smtClean="0">
                <a:latin typeface="+mj-lt"/>
              </a:rPr>
              <a:t>He has been titled “</a:t>
            </a:r>
            <a:r>
              <a:rPr lang="en-CA" dirty="0" err="1" smtClean="0">
                <a:latin typeface="+mj-lt"/>
              </a:rPr>
              <a:t>Bab</a:t>
            </a:r>
            <a:r>
              <a:rPr lang="en-CA" dirty="0" smtClean="0">
                <a:latin typeface="+mj-lt"/>
              </a:rPr>
              <a:t> </a:t>
            </a:r>
            <a:r>
              <a:rPr lang="en-CA" dirty="0" err="1" smtClean="0">
                <a:latin typeface="+mj-lt"/>
              </a:rPr>
              <a:t>ul-ilm</a:t>
            </a:r>
            <a:r>
              <a:rPr lang="en-CA" dirty="0" smtClean="0">
                <a:latin typeface="+mj-lt"/>
              </a:rPr>
              <a:t>” (the Gate of Knowledge).</a:t>
            </a:r>
          </a:p>
          <a:p>
            <a:endParaRPr lang="en-CA" dirty="0" smtClean="0">
              <a:latin typeface="+mj-lt"/>
            </a:endParaRPr>
          </a:p>
          <a:p>
            <a:r>
              <a:rPr lang="en-CA" dirty="0" smtClean="0">
                <a:latin typeface="+mj-lt"/>
              </a:rPr>
              <a:t>He was a living encyclopedia of knowledge.</a:t>
            </a:r>
          </a:p>
          <a:p>
            <a:endParaRPr lang="en-CA" dirty="0" smtClean="0">
              <a:latin typeface="+mj-lt"/>
            </a:endParaRPr>
          </a:p>
          <a:p>
            <a:endParaRPr lang="en-CA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pPr lvl="2"/>
            <a:endParaRPr lang="en-CA" dirty="0" smtClean="0">
              <a:latin typeface="+mj-lt"/>
            </a:endParaRPr>
          </a:p>
          <a:p>
            <a:endParaRPr lang="en-CA" dirty="0" smtClean="0">
              <a:latin typeface="+mj-lt"/>
            </a:endParaRPr>
          </a:p>
          <a:p>
            <a:endParaRPr lang="en-CA" dirty="0" smtClean="0">
              <a:latin typeface="+mj-lt"/>
            </a:endParaRPr>
          </a:p>
          <a:p>
            <a:endParaRPr lang="en-C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li Ahmad\Desktop\6892125-light-green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Spiritual Attainment</a:t>
            </a:r>
            <a:endParaRPr lang="en-C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CA" dirty="0" smtClean="0">
                <a:latin typeface="+mj-lt"/>
              </a:rPr>
              <a:t>Sayyidina Ali </a:t>
            </a:r>
            <a:r>
              <a:rPr lang="ar-AE" dirty="0" smtClean="0">
                <a:latin typeface="+mj-lt"/>
              </a:rPr>
              <a:t>رضي الله عنه </a:t>
            </a:r>
            <a:r>
              <a:rPr lang="en-US" dirty="0" smtClean="0">
                <a:latin typeface="+mj-lt"/>
              </a:rPr>
              <a:t> </a:t>
            </a:r>
            <a:r>
              <a:rPr lang="en-CA" dirty="0" smtClean="0">
                <a:latin typeface="+mj-lt"/>
              </a:rPr>
              <a:t>was the first person who memorized the Holy Qur’an by heart.</a:t>
            </a:r>
          </a:p>
          <a:p>
            <a:r>
              <a:rPr lang="en-CA" dirty="0" smtClean="0">
                <a:latin typeface="+mj-lt"/>
              </a:rPr>
              <a:t>The </a:t>
            </a:r>
            <a:r>
              <a:rPr lang="en-US" dirty="0" smtClean="0">
                <a:latin typeface="+mj-lt"/>
              </a:rPr>
              <a:t>Holy Prophet</a:t>
            </a:r>
            <a:r>
              <a:rPr lang="en-CA" dirty="0" smtClean="0">
                <a:latin typeface="+mj-lt"/>
              </a:rPr>
              <a:t> </a:t>
            </a:r>
            <a:r>
              <a:rPr lang="ar-AE" dirty="0" smtClean="0">
                <a:latin typeface="+mj-lt"/>
              </a:rPr>
              <a:t>صلی اللہ علیہ وسلم</a:t>
            </a:r>
            <a:r>
              <a:rPr lang="en-US" dirty="0" smtClean="0">
                <a:latin typeface="+mj-lt"/>
              </a:rPr>
              <a:t> said that one to whom he was a guardian, Sayyidina Ali </a:t>
            </a:r>
            <a:r>
              <a:rPr lang="ar-AE" dirty="0" smtClean="0">
                <a:latin typeface="+mj-lt"/>
              </a:rPr>
              <a:t>رضي الله عنه </a:t>
            </a:r>
            <a:r>
              <a:rPr lang="en-CA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was his guardian too.  </a:t>
            </a:r>
            <a:endParaRPr lang="en-CA" dirty="0" smtClean="0">
              <a:latin typeface="+mj-lt"/>
            </a:endParaRPr>
          </a:p>
          <a:p>
            <a:r>
              <a:rPr lang="en-CA" dirty="0" smtClean="0">
                <a:latin typeface="+mj-lt"/>
              </a:rPr>
              <a:t>He is regarded as “father of </a:t>
            </a:r>
            <a:r>
              <a:rPr lang="en-CA" dirty="0" err="1" smtClean="0">
                <a:latin typeface="+mj-lt"/>
              </a:rPr>
              <a:t>fiqh</a:t>
            </a:r>
            <a:r>
              <a:rPr lang="en-CA" dirty="0" smtClean="0">
                <a:latin typeface="+mj-lt"/>
              </a:rPr>
              <a:t>” </a:t>
            </a:r>
          </a:p>
          <a:p>
            <a:r>
              <a:rPr lang="en-CA" dirty="0" smtClean="0">
                <a:latin typeface="+mj-lt"/>
              </a:rPr>
              <a:t>He is regarded as the “father of Sufism” </a:t>
            </a:r>
          </a:p>
          <a:p>
            <a:pPr lvl="1"/>
            <a:r>
              <a:rPr lang="en-CA" dirty="0" smtClean="0">
                <a:latin typeface="+mj-lt"/>
              </a:rPr>
              <a:t>Many schools of </a:t>
            </a:r>
            <a:r>
              <a:rPr lang="en-CA" dirty="0" err="1" smtClean="0">
                <a:latin typeface="+mj-lt"/>
              </a:rPr>
              <a:t>Tasawwuf</a:t>
            </a:r>
            <a:r>
              <a:rPr lang="en-CA" dirty="0" smtClean="0">
                <a:latin typeface="+mj-lt"/>
              </a:rPr>
              <a:t> (Sufism) trace their origin to him.</a:t>
            </a:r>
          </a:p>
          <a:p>
            <a:endParaRPr lang="en-CA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pPr lvl="2"/>
            <a:endParaRPr lang="en-CA" dirty="0" smtClean="0">
              <a:latin typeface="+mj-lt"/>
            </a:endParaRPr>
          </a:p>
          <a:p>
            <a:endParaRPr lang="en-CA" dirty="0" smtClean="0">
              <a:latin typeface="+mj-lt"/>
            </a:endParaRPr>
          </a:p>
          <a:p>
            <a:endParaRPr lang="en-CA" dirty="0" smtClean="0">
              <a:latin typeface="+mj-lt"/>
            </a:endParaRPr>
          </a:p>
          <a:p>
            <a:endParaRPr lang="en-C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li Ahmad\Desktop\6892125-light-green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Spiritual Attainment</a:t>
            </a:r>
            <a:endParaRPr lang="en-C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>
                <a:latin typeface="+mj-lt"/>
              </a:rPr>
              <a:t>There are at least 300 verses in the Holy Qur’an which have implied reference to Sayyidina Ali </a:t>
            </a:r>
            <a:r>
              <a:rPr lang="ar-AE" dirty="0" smtClean="0">
                <a:latin typeface="+mj-lt"/>
              </a:rPr>
              <a:t>رضي الله عنه </a:t>
            </a:r>
            <a:r>
              <a:rPr lang="en-CA" dirty="0" smtClean="0">
                <a:latin typeface="+mj-lt"/>
              </a:rPr>
              <a:t>. </a:t>
            </a:r>
          </a:p>
          <a:p>
            <a:endParaRPr lang="en-CA" dirty="0" smtClean="0">
              <a:latin typeface="+mj-lt"/>
            </a:endParaRPr>
          </a:p>
          <a:p>
            <a:pPr lvl="1"/>
            <a:r>
              <a:rPr lang="en-CA" b="1" dirty="0" err="1" smtClean="0"/>
              <a:t>Surah</a:t>
            </a:r>
            <a:r>
              <a:rPr lang="en-CA" b="1" dirty="0" smtClean="0"/>
              <a:t> Al-</a:t>
            </a:r>
            <a:r>
              <a:rPr lang="en-CA" b="1" dirty="0" err="1" smtClean="0"/>
              <a:t>Ahzab</a:t>
            </a:r>
            <a:r>
              <a:rPr lang="en-CA" b="1" dirty="0" smtClean="0"/>
              <a:t> [verse 33] </a:t>
            </a:r>
          </a:p>
          <a:p>
            <a:pPr lvl="2"/>
            <a:r>
              <a:rPr lang="en-CA" i="1" dirty="0" smtClean="0"/>
              <a:t>"Allah's wish is but to remove uncleanness far from you, O Folk of the Household, and cleanse you with a thorough cleansing</a:t>
            </a:r>
            <a:r>
              <a:rPr lang="en-CA" dirty="0" smtClean="0"/>
              <a:t>.“</a:t>
            </a:r>
          </a:p>
          <a:p>
            <a:pPr lvl="2"/>
            <a:endParaRPr lang="en-CA" dirty="0" smtClean="0"/>
          </a:p>
          <a:p>
            <a:pPr lvl="1"/>
            <a:r>
              <a:rPr lang="en-CA" b="1" dirty="0" err="1" smtClean="0"/>
              <a:t>Surah</a:t>
            </a:r>
            <a:r>
              <a:rPr lang="en-CA" b="1" dirty="0" smtClean="0"/>
              <a:t> Ash-</a:t>
            </a:r>
            <a:r>
              <a:rPr lang="en-CA" b="1" dirty="0" err="1" smtClean="0"/>
              <a:t>Shuraa</a:t>
            </a:r>
            <a:r>
              <a:rPr lang="en-CA" b="1" dirty="0" smtClean="0"/>
              <a:t> [verse 23] </a:t>
            </a:r>
          </a:p>
          <a:p>
            <a:pPr lvl="2"/>
            <a:r>
              <a:rPr lang="en-CA" i="1" dirty="0" smtClean="0"/>
              <a:t>"Say (O Muhammad to mankind): 'No reward do I ask of you for this except the love of those near of kin.' "</a:t>
            </a:r>
            <a:endParaRPr lang="en-CA" dirty="0" smtClean="0"/>
          </a:p>
          <a:p>
            <a:pPr lvl="1"/>
            <a:endParaRPr lang="en-CA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pPr lvl="2"/>
            <a:endParaRPr lang="en-CA" dirty="0" smtClean="0">
              <a:latin typeface="+mj-lt"/>
            </a:endParaRPr>
          </a:p>
          <a:p>
            <a:endParaRPr lang="en-CA" dirty="0" smtClean="0">
              <a:latin typeface="+mj-lt"/>
            </a:endParaRPr>
          </a:p>
          <a:p>
            <a:endParaRPr lang="en-CA" dirty="0" smtClean="0">
              <a:latin typeface="+mj-lt"/>
            </a:endParaRPr>
          </a:p>
          <a:p>
            <a:endParaRPr lang="en-C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li Ahmad\Desktop\6892125-light-green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in the Holy Prophet 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>
                <a:latin typeface="+mj-lt"/>
              </a:rPr>
              <a:t>When the non-believers of </a:t>
            </a:r>
            <a:r>
              <a:rPr lang="en-CA" dirty="0" err="1" smtClean="0">
                <a:latin typeface="+mj-lt"/>
              </a:rPr>
              <a:t>Makkah</a:t>
            </a:r>
            <a:r>
              <a:rPr lang="en-CA" dirty="0" smtClean="0">
                <a:latin typeface="+mj-lt"/>
              </a:rPr>
              <a:t> wanted to kill the Holy Prophet</a:t>
            </a:r>
            <a:r>
              <a:rPr lang="en-CA" dirty="0" smtClean="0"/>
              <a:t> </a:t>
            </a:r>
            <a:r>
              <a:rPr lang="ar-AE" dirty="0" smtClean="0"/>
              <a:t>صلی اللہ علیہ وسلم</a:t>
            </a:r>
            <a:r>
              <a:rPr lang="en-CA" dirty="0" smtClean="0">
                <a:latin typeface="+mj-lt"/>
              </a:rPr>
              <a:t> he asked Sayyidina Ali </a:t>
            </a:r>
            <a:r>
              <a:rPr lang="ar-AE" dirty="0" smtClean="0"/>
              <a:t>رضي الله عنه</a:t>
            </a:r>
            <a:r>
              <a:rPr lang="en-CA" dirty="0" smtClean="0"/>
              <a:t> </a:t>
            </a:r>
            <a:r>
              <a:rPr lang="en-CA" dirty="0" smtClean="0">
                <a:latin typeface="+mj-lt"/>
              </a:rPr>
              <a:t>to sleep in his bed that night.</a:t>
            </a:r>
          </a:p>
          <a:p>
            <a:pPr lvl="1"/>
            <a:r>
              <a:rPr lang="en-CA" dirty="0" smtClean="0">
                <a:latin typeface="+mj-lt"/>
              </a:rPr>
              <a:t>When the non-believers came to attack the Holy Prophet</a:t>
            </a:r>
            <a:r>
              <a:rPr lang="en-CA" dirty="0" smtClean="0"/>
              <a:t> </a:t>
            </a:r>
            <a:r>
              <a:rPr lang="ar-AE" dirty="0" smtClean="0"/>
              <a:t>صلی اللہ علیہ وسلم</a:t>
            </a:r>
            <a:r>
              <a:rPr lang="en-CA" dirty="0" smtClean="0">
                <a:latin typeface="+mj-lt"/>
              </a:rPr>
              <a:t>, they found Sayyidina Ali instead, and left.  </a:t>
            </a:r>
          </a:p>
          <a:p>
            <a:pPr lvl="1"/>
            <a:r>
              <a:rPr lang="en-CA" dirty="0" smtClean="0">
                <a:latin typeface="+mj-lt"/>
              </a:rPr>
              <a:t>When Sayyidina Ali </a:t>
            </a:r>
            <a:r>
              <a:rPr lang="ar-AE" dirty="0" smtClean="0"/>
              <a:t>رضي الله عنه</a:t>
            </a:r>
            <a:r>
              <a:rPr lang="en-CA" dirty="0" smtClean="0">
                <a:latin typeface="+mj-lt"/>
              </a:rPr>
              <a:t> was asked if he was scared that night, he said he was not worried at all because the Holy Prophet</a:t>
            </a:r>
            <a:r>
              <a:rPr lang="en-CA" dirty="0" smtClean="0"/>
              <a:t> </a:t>
            </a:r>
            <a:r>
              <a:rPr lang="ar-AE" dirty="0" smtClean="0"/>
              <a:t>صلی اللہ علیہ وسلم</a:t>
            </a:r>
            <a:r>
              <a:rPr lang="en-CA" dirty="0" smtClean="0"/>
              <a:t> </a:t>
            </a:r>
            <a:r>
              <a:rPr lang="en-CA" dirty="0" smtClean="0">
                <a:latin typeface="+mj-lt"/>
              </a:rPr>
              <a:t>told him he would meet him in </a:t>
            </a:r>
            <a:r>
              <a:rPr lang="en-CA" dirty="0" err="1" smtClean="0">
                <a:latin typeface="+mj-lt"/>
              </a:rPr>
              <a:t>Madina</a:t>
            </a:r>
            <a:r>
              <a:rPr lang="en-CA" dirty="0" smtClean="0">
                <a:latin typeface="+mj-lt"/>
              </a:rPr>
              <a:t>.</a:t>
            </a:r>
          </a:p>
          <a:p>
            <a:pPr>
              <a:buNone/>
            </a:pPr>
            <a:r>
              <a:rPr lang="en-CA" dirty="0" smtClean="0">
                <a:latin typeface="+mj-lt"/>
              </a:rPr>
              <a:t> </a:t>
            </a:r>
          </a:p>
          <a:p>
            <a:r>
              <a:rPr lang="en-CA" dirty="0" smtClean="0">
                <a:latin typeface="+mj-lt"/>
              </a:rPr>
              <a:t>When the Holy Prophet  </a:t>
            </a:r>
            <a:r>
              <a:rPr lang="ar-AE" dirty="0" smtClean="0">
                <a:latin typeface="+mj-lt"/>
              </a:rPr>
              <a:t>صلی اللہ علیہ وسلم</a:t>
            </a:r>
            <a:r>
              <a:rPr lang="en-CA" dirty="0" smtClean="0">
                <a:latin typeface="+mj-lt"/>
              </a:rPr>
              <a:t> migrated to </a:t>
            </a:r>
            <a:r>
              <a:rPr lang="en-CA" dirty="0" err="1" smtClean="0">
                <a:latin typeface="+mj-lt"/>
              </a:rPr>
              <a:t>Madina</a:t>
            </a:r>
            <a:r>
              <a:rPr lang="en-CA" dirty="0" smtClean="0">
                <a:latin typeface="+mj-lt"/>
              </a:rPr>
              <a:t>, he paired himself, in brotherhood, with Sayyidina Ali </a:t>
            </a:r>
            <a:r>
              <a:rPr lang="ar-AE" dirty="0" smtClean="0"/>
              <a:t>رضي الله عنه</a:t>
            </a:r>
            <a:r>
              <a:rPr lang="en-CA" dirty="0" smtClean="0"/>
              <a:t> </a:t>
            </a:r>
            <a:endParaRPr lang="en-CA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172400" y="476672"/>
            <a:ext cx="56125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CA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AE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صلی اللہ علیہ وسلم</a:t>
            </a:r>
            <a:r>
              <a:rPr kumimoji="0" lang="en-CA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CA" sz="4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li Ahmad\Desktop\6892125-light-green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 with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Sahaba</a:t>
            </a:r>
            <a:endParaRPr lang="en-C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>
                <a:latin typeface="+mj-lt"/>
              </a:rPr>
              <a:t>As Khalifa, Sayyidina Abu </a:t>
            </a:r>
            <a:r>
              <a:rPr lang="en-CA" dirty="0" err="1" smtClean="0">
                <a:latin typeface="+mj-lt"/>
              </a:rPr>
              <a:t>Bakr</a:t>
            </a:r>
            <a:r>
              <a:rPr lang="en-CA" dirty="0" smtClean="0">
                <a:latin typeface="+mj-lt"/>
              </a:rPr>
              <a:t> </a:t>
            </a:r>
            <a:r>
              <a:rPr lang="ar-AE" dirty="0" smtClean="0">
                <a:latin typeface="+mj-lt"/>
              </a:rPr>
              <a:t>رضي الله عنه </a:t>
            </a:r>
            <a:r>
              <a:rPr lang="en-CA" dirty="0" smtClean="0">
                <a:latin typeface="+mj-lt"/>
              </a:rPr>
              <a:t>used to consult Sayyidina Ali </a:t>
            </a:r>
            <a:r>
              <a:rPr lang="ar-AE" dirty="0" smtClean="0">
                <a:latin typeface="+mj-lt"/>
              </a:rPr>
              <a:t>رضي الله عنه </a:t>
            </a:r>
            <a:r>
              <a:rPr lang="en-CA" dirty="0" smtClean="0">
                <a:latin typeface="+mj-lt"/>
              </a:rPr>
              <a:t>.</a:t>
            </a:r>
          </a:p>
          <a:p>
            <a:endParaRPr lang="en-CA" dirty="0" smtClean="0">
              <a:latin typeface="+mj-lt"/>
            </a:endParaRPr>
          </a:p>
          <a:p>
            <a:r>
              <a:rPr lang="en-CA" dirty="0" smtClean="0">
                <a:latin typeface="+mj-lt"/>
              </a:rPr>
              <a:t>As Khalifa, Sayyidina </a:t>
            </a:r>
            <a:r>
              <a:rPr lang="en-CA" dirty="0" err="1" smtClean="0">
                <a:latin typeface="+mj-lt"/>
              </a:rPr>
              <a:t>Umar</a:t>
            </a:r>
            <a:r>
              <a:rPr lang="ar-AE" dirty="0" smtClean="0">
                <a:latin typeface="+mj-lt"/>
              </a:rPr>
              <a:t>رضي الله عنه </a:t>
            </a:r>
            <a:r>
              <a:rPr lang="en-CA" dirty="0" smtClean="0">
                <a:latin typeface="+mj-lt"/>
              </a:rPr>
              <a:t>appointed Sayyidina Ali </a:t>
            </a:r>
            <a:r>
              <a:rPr lang="ar-AE" dirty="0" smtClean="0">
                <a:latin typeface="+mj-lt"/>
              </a:rPr>
              <a:t>رضي الله عنه</a:t>
            </a:r>
            <a:r>
              <a:rPr lang="en-CA" dirty="0" smtClean="0">
                <a:latin typeface="+mj-lt"/>
              </a:rPr>
              <a:t> as Chief Justice.</a:t>
            </a:r>
          </a:p>
          <a:p>
            <a:pPr lvl="1"/>
            <a:r>
              <a:rPr lang="en-CA" dirty="0" smtClean="0">
                <a:latin typeface="+mj-lt"/>
              </a:rPr>
              <a:t>Sayyidina Ali was a just and fair judge</a:t>
            </a:r>
          </a:p>
          <a:p>
            <a:pPr lvl="1"/>
            <a:r>
              <a:rPr lang="en-CA" dirty="0" smtClean="0">
                <a:latin typeface="+mj-lt"/>
              </a:rPr>
              <a:t>Sayyidina </a:t>
            </a:r>
            <a:r>
              <a:rPr lang="en-CA" dirty="0" err="1" smtClean="0">
                <a:latin typeface="+mj-lt"/>
              </a:rPr>
              <a:t>Umar</a:t>
            </a:r>
            <a:r>
              <a:rPr lang="en-CA" dirty="0" smtClean="0">
                <a:latin typeface="+mj-lt"/>
              </a:rPr>
              <a:t> found Sayyidina Ali’s advice very valuable</a:t>
            </a:r>
          </a:p>
          <a:p>
            <a:pPr lvl="1"/>
            <a:endParaRPr lang="en-US" dirty="0" smtClean="0">
              <a:latin typeface="+mj-lt"/>
            </a:endParaRPr>
          </a:p>
          <a:p>
            <a:pPr lvl="2"/>
            <a:endParaRPr lang="en-CA" dirty="0" smtClean="0">
              <a:latin typeface="+mj-lt"/>
            </a:endParaRPr>
          </a:p>
          <a:p>
            <a:endParaRPr lang="en-CA" dirty="0" smtClean="0">
              <a:solidFill>
                <a:schemeClr val="bg1"/>
              </a:solidFill>
              <a:latin typeface="+mj-lt"/>
            </a:endParaRPr>
          </a:p>
          <a:p>
            <a:endParaRPr lang="en-CA" dirty="0" smtClean="0">
              <a:solidFill>
                <a:schemeClr val="bg1"/>
              </a:solidFill>
              <a:latin typeface="+mj-lt"/>
            </a:endParaRPr>
          </a:p>
          <a:p>
            <a:endParaRPr lang="en-CA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li Ahmad\Desktop\6892125-light-green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Honour</a:t>
            </a:r>
            <a:endParaRPr lang="en-C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Sayyidina Ali </a:t>
            </a:r>
            <a:r>
              <a:rPr lang="ar-AE" dirty="0" smtClean="0"/>
              <a:t> رضي الله عنه</a:t>
            </a:r>
            <a:r>
              <a:rPr lang="en-CA" dirty="0" smtClean="0"/>
              <a:t> </a:t>
            </a:r>
            <a:r>
              <a:rPr lang="en-US" dirty="0" smtClean="0">
                <a:latin typeface="+mj-lt"/>
              </a:rPr>
              <a:t>and </a:t>
            </a:r>
            <a:r>
              <a:rPr lang="en-US" dirty="0" err="1" smtClean="0">
                <a:latin typeface="+mj-lt"/>
              </a:rPr>
              <a:t>Hadrat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Abbas</a:t>
            </a:r>
            <a:r>
              <a:rPr lang="en-US" dirty="0" smtClean="0">
                <a:latin typeface="+mj-lt"/>
              </a:rPr>
              <a:t> </a:t>
            </a:r>
            <a:r>
              <a:rPr lang="ar-AE" dirty="0" smtClean="0"/>
              <a:t>رضي الله عنه </a:t>
            </a:r>
            <a:r>
              <a:rPr lang="en-CA" dirty="0" smtClean="0"/>
              <a:t>   </a:t>
            </a:r>
            <a:r>
              <a:rPr lang="en-US" dirty="0" smtClean="0">
                <a:latin typeface="+mj-lt"/>
              </a:rPr>
              <a:t>had the special </a:t>
            </a:r>
            <a:r>
              <a:rPr lang="en-US" dirty="0" err="1" smtClean="0">
                <a:latin typeface="+mj-lt"/>
              </a:rPr>
              <a:t>honour</a:t>
            </a:r>
            <a:r>
              <a:rPr lang="en-US" dirty="0" smtClean="0">
                <a:latin typeface="+mj-lt"/>
              </a:rPr>
              <a:t> to give </a:t>
            </a:r>
            <a:r>
              <a:rPr lang="en-US" dirty="0" err="1" smtClean="0">
                <a:latin typeface="+mj-lt"/>
              </a:rPr>
              <a:t>ghusl</a:t>
            </a:r>
            <a:r>
              <a:rPr lang="en-US" dirty="0" smtClean="0">
                <a:latin typeface="+mj-lt"/>
              </a:rPr>
              <a:t> to the Holy Prophet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</a:t>
            </a:r>
            <a:r>
              <a:rPr lang="ar-AE" dirty="0" smtClean="0"/>
              <a:t>صلی اللہ علیہ وسلم</a:t>
            </a:r>
            <a:r>
              <a:rPr lang="en-US" dirty="0" smtClean="0">
                <a:latin typeface="+mj-lt"/>
              </a:rPr>
              <a:t> when he passed ahead. </a:t>
            </a:r>
          </a:p>
          <a:p>
            <a:pPr lvl="2"/>
            <a:endParaRPr lang="en-CA" dirty="0" smtClean="0">
              <a:latin typeface="+mj-lt"/>
            </a:endParaRPr>
          </a:p>
          <a:p>
            <a:endParaRPr lang="en-CA" dirty="0" smtClean="0">
              <a:latin typeface="+mj-lt"/>
            </a:endParaRPr>
          </a:p>
          <a:p>
            <a:endParaRPr lang="en-CA" dirty="0" smtClean="0">
              <a:latin typeface="+mj-lt"/>
            </a:endParaRPr>
          </a:p>
          <a:p>
            <a:endParaRPr lang="en-C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li Ahmad\Desktop\6892125-light-green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Martyrdom</a:t>
            </a:r>
            <a:endParaRPr lang="en-C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>
                <a:latin typeface="+mj-lt"/>
              </a:rPr>
              <a:t>Sayyidina Ali </a:t>
            </a:r>
            <a:r>
              <a:rPr lang="ar-AE" dirty="0" smtClean="0">
                <a:latin typeface="+mj-lt"/>
              </a:rPr>
              <a:t>رضي الله عنه</a:t>
            </a:r>
            <a:r>
              <a:rPr lang="en-CA" dirty="0" smtClean="0">
                <a:latin typeface="+mj-lt"/>
              </a:rPr>
              <a:t> was martyred, just as the Holy Prophet </a:t>
            </a:r>
            <a:r>
              <a:rPr lang="en-CA" dirty="0" smtClean="0"/>
              <a:t> </a:t>
            </a:r>
            <a:r>
              <a:rPr lang="ar-AE" dirty="0" smtClean="0"/>
              <a:t>صلی اللہ علیہ وسلم</a:t>
            </a:r>
            <a:r>
              <a:rPr lang="en-CA" dirty="0" smtClean="0">
                <a:latin typeface="+mj-lt"/>
              </a:rPr>
              <a:t> had prophesized</a:t>
            </a:r>
          </a:p>
          <a:p>
            <a:pPr lvl="1"/>
            <a:r>
              <a:rPr lang="en-CA" dirty="0" smtClean="0">
                <a:latin typeface="+mj-lt"/>
              </a:rPr>
              <a:t>He was stabbed by an enemy with a poisonous sword, while he was going to the </a:t>
            </a:r>
            <a:r>
              <a:rPr lang="en-CA" dirty="0" err="1" smtClean="0">
                <a:latin typeface="+mj-lt"/>
              </a:rPr>
              <a:t>masjid</a:t>
            </a:r>
            <a:r>
              <a:rPr lang="en-CA" dirty="0" smtClean="0">
                <a:latin typeface="+mj-lt"/>
              </a:rPr>
              <a:t> to pray.</a:t>
            </a:r>
          </a:p>
          <a:p>
            <a:endParaRPr lang="en-CA" dirty="0" smtClean="0">
              <a:latin typeface="+mj-lt"/>
            </a:endParaRPr>
          </a:p>
          <a:p>
            <a:r>
              <a:rPr lang="en-CA" dirty="0" smtClean="0">
                <a:latin typeface="+mj-lt"/>
              </a:rPr>
              <a:t>He passed ahead on the 21</a:t>
            </a:r>
            <a:r>
              <a:rPr lang="en-CA" baseline="30000" dirty="0" smtClean="0">
                <a:latin typeface="+mj-lt"/>
              </a:rPr>
              <a:t>st</a:t>
            </a:r>
            <a:r>
              <a:rPr lang="en-CA" dirty="0" smtClean="0">
                <a:latin typeface="+mj-lt"/>
              </a:rPr>
              <a:t> of Ramadan, 40 A.H, at the age of 63.</a:t>
            </a:r>
          </a:p>
          <a:p>
            <a:endParaRPr lang="en-CA" dirty="0" smtClean="0">
              <a:latin typeface="+mj-lt"/>
            </a:endParaRPr>
          </a:p>
          <a:p>
            <a:r>
              <a:rPr lang="en-CA" dirty="0" smtClean="0">
                <a:latin typeface="+mj-lt"/>
              </a:rPr>
              <a:t>His last resting place is in Najaf, Iraq.</a:t>
            </a:r>
          </a:p>
          <a:p>
            <a:pPr lvl="1"/>
            <a:endParaRPr lang="en-US" dirty="0" smtClean="0">
              <a:latin typeface="+mj-lt"/>
            </a:endParaRPr>
          </a:p>
          <a:p>
            <a:pPr lvl="2"/>
            <a:endParaRPr lang="en-CA" dirty="0" smtClean="0">
              <a:latin typeface="+mj-lt"/>
            </a:endParaRPr>
          </a:p>
          <a:p>
            <a:endParaRPr lang="en-CA" dirty="0" smtClean="0">
              <a:latin typeface="+mj-lt"/>
            </a:endParaRPr>
          </a:p>
          <a:p>
            <a:endParaRPr lang="en-CA" dirty="0" smtClean="0">
              <a:latin typeface="+mj-lt"/>
            </a:endParaRPr>
          </a:p>
          <a:p>
            <a:endParaRPr lang="en-C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li Ahmad\Desktop\6892125-light-green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Selected Quotes of 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Sayyidina Ali </a:t>
            </a:r>
            <a:r>
              <a:rPr lang="ar-AE" dirty="0" smtClean="0"/>
              <a:t>رضي الله عنه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C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55365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en-CA" sz="11200" i="1" dirty="0" smtClean="0"/>
              <a:t>Fear Allah </a:t>
            </a:r>
            <a:r>
              <a:rPr lang="ar-AE" sz="9600" dirty="0" smtClean="0"/>
              <a:t>سبحانه و تعالى </a:t>
            </a:r>
            <a:r>
              <a:rPr lang="en-CA" sz="9600" dirty="0" smtClean="0"/>
              <a:t> </a:t>
            </a:r>
            <a:r>
              <a:rPr lang="en-CA" sz="11200" i="1" dirty="0" smtClean="0"/>
              <a:t>and you will have no cause to fear anyone.</a:t>
            </a:r>
          </a:p>
          <a:p>
            <a:r>
              <a:rPr lang="en-CA" sz="11200" i="1" dirty="0" smtClean="0"/>
              <a:t>Resignation to the Will of Allah </a:t>
            </a:r>
            <a:r>
              <a:rPr lang="ar-AE" sz="9600" dirty="0" smtClean="0"/>
              <a:t>سبحانه و تعالى </a:t>
            </a:r>
            <a:r>
              <a:rPr lang="en-CA" sz="11200" i="1" dirty="0" smtClean="0"/>
              <a:t> is the cure for the disease of the heart.</a:t>
            </a:r>
          </a:p>
          <a:p>
            <a:r>
              <a:rPr lang="en-CA" sz="11200" i="1" dirty="0" smtClean="0"/>
              <a:t>The days of your life pass away like clouds, so do good while you are alive.</a:t>
            </a:r>
          </a:p>
          <a:p>
            <a:r>
              <a:rPr lang="en-CA" sz="11200" i="1" dirty="0" smtClean="0"/>
              <a:t>Patience is the fruit of Faith.</a:t>
            </a:r>
          </a:p>
          <a:p>
            <a:r>
              <a:rPr lang="en-CA" sz="11200" i="1" dirty="0" smtClean="0"/>
              <a:t>Forgiveness is the crown of greatness.</a:t>
            </a:r>
          </a:p>
          <a:p>
            <a:r>
              <a:rPr lang="en-CA" sz="11200" i="1" dirty="0" smtClean="0"/>
              <a:t>What you do not like for yourself, do not like it for others either.</a:t>
            </a:r>
          </a:p>
          <a:p>
            <a:r>
              <a:rPr lang="en-CA" sz="11200" i="1" dirty="0" smtClean="0"/>
              <a:t>Strengthen your heart with Faith. </a:t>
            </a:r>
            <a:r>
              <a:rPr lang="en-CA" sz="9600" i="1" dirty="0" smtClean="0"/>
              <a:t/>
            </a:r>
            <a:br>
              <a:rPr lang="en-CA" sz="9600" i="1" dirty="0" smtClean="0"/>
            </a:br>
            <a:r>
              <a:rPr lang="en-CA" sz="9600" i="1" dirty="0" smtClean="0"/>
              <a:t>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 </a:t>
            </a:r>
            <a:br>
              <a:rPr lang="en-CA" dirty="0" smtClean="0"/>
            </a:br>
            <a:r>
              <a:rPr lang="en-CA" dirty="0" smtClean="0"/>
              <a:t> </a:t>
            </a:r>
            <a:br>
              <a:rPr lang="en-CA" dirty="0" smtClean="0"/>
            </a:br>
            <a:r>
              <a:rPr lang="en-CA" dirty="0" smtClean="0"/>
              <a:t> </a:t>
            </a:r>
            <a:br>
              <a:rPr lang="en-CA" dirty="0" smtClean="0"/>
            </a:br>
            <a:endParaRPr lang="en-C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li Ahmad\Desktop\6892125-light-green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Tribute to 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Sayyidina Ali </a:t>
            </a:r>
            <a:r>
              <a:rPr lang="ar-AE" sz="4800" dirty="0" smtClean="0"/>
              <a:t>رضي الله عنه</a:t>
            </a:r>
            <a:endParaRPr lang="en-C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532440" cy="4525963"/>
          </a:xfrm>
        </p:spPr>
        <p:txBody>
          <a:bodyPr>
            <a:normAutofit fontScale="92500" lnSpcReduction="10000"/>
          </a:bodyPr>
          <a:lstStyle/>
          <a:p>
            <a:r>
              <a:rPr lang="en-CA" dirty="0" err="1" smtClean="0">
                <a:latin typeface="+mj-lt"/>
              </a:rPr>
              <a:t>Allama</a:t>
            </a:r>
            <a:r>
              <a:rPr lang="en-CA" dirty="0" smtClean="0">
                <a:latin typeface="+mj-lt"/>
              </a:rPr>
              <a:t> </a:t>
            </a:r>
            <a:r>
              <a:rPr lang="en-CA" dirty="0" err="1" smtClean="0">
                <a:latin typeface="+mj-lt"/>
              </a:rPr>
              <a:t>Iqbal</a:t>
            </a:r>
            <a:r>
              <a:rPr lang="en-CA" dirty="0" smtClean="0">
                <a:latin typeface="+mj-lt"/>
              </a:rPr>
              <a:t>, a famous Urdu poet, paid tribute to Sayyidina Ali in his poem, “</a:t>
            </a:r>
            <a:r>
              <a:rPr lang="en-CA" dirty="0" err="1" smtClean="0">
                <a:latin typeface="+mj-lt"/>
              </a:rPr>
              <a:t>Asrar</a:t>
            </a:r>
            <a:r>
              <a:rPr lang="en-CA" dirty="0" smtClean="0">
                <a:latin typeface="+mj-lt"/>
              </a:rPr>
              <a:t>-e-</a:t>
            </a:r>
            <a:r>
              <a:rPr lang="en-CA" dirty="0" err="1" smtClean="0">
                <a:latin typeface="+mj-lt"/>
              </a:rPr>
              <a:t>Khudi</a:t>
            </a:r>
            <a:r>
              <a:rPr lang="en-CA" dirty="0" smtClean="0">
                <a:latin typeface="+mj-lt"/>
              </a:rPr>
              <a:t>” which means “The Secrets of the Self” in the following words:</a:t>
            </a:r>
          </a:p>
          <a:p>
            <a:pPr lvl="1">
              <a:buNone/>
            </a:pPr>
            <a:r>
              <a:rPr lang="en-CA" i="1" dirty="0" smtClean="0"/>
              <a:t>	Ali, the son-in-law of the Prophet was a man of many qualities. </a:t>
            </a:r>
            <a:br>
              <a:rPr lang="en-CA" i="1" dirty="0" smtClean="0"/>
            </a:br>
            <a:r>
              <a:rPr lang="en-CA" i="1" dirty="0" smtClean="0"/>
              <a:t>He gave fresh vigour to Faith. </a:t>
            </a:r>
            <a:br>
              <a:rPr lang="en-CA" i="1" dirty="0" smtClean="0"/>
            </a:br>
            <a:r>
              <a:rPr lang="en-CA" i="1" dirty="0" smtClean="0"/>
              <a:t>And brought honours to the community of the Faithful. </a:t>
            </a:r>
            <a:br>
              <a:rPr lang="en-CA" i="1" dirty="0" smtClean="0"/>
            </a:br>
            <a:r>
              <a:rPr lang="en-CA" i="1" dirty="0" smtClean="0"/>
              <a:t>He developed self-discipline and killed avarice. </a:t>
            </a:r>
            <a:br>
              <a:rPr lang="en-CA" i="1" dirty="0" smtClean="0"/>
            </a:br>
            <a:r>
              <a:rPr lang="en-CA" i="1" dirty="0" smtClean="0"/>
              <a:t>A person who knows and controls himself rules the world.</a:t>
            </a:r>
            <a:endParaRPr lang="en-CA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4" name="Picture 4" descr="http://pichdwallpaper.com/wp-content/uploads/2014/12/ISLAMIC-background-B-680x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63688" y="2420888"/>
            <a:ext cx="5544616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5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SAYYIDINA </a:t>
            </a:r>
            <a:endParaRPr kumimoji="0" lang="en-CA" sz="72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ALI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5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AL-MURTADA</a:t>
            </a:r>
            <a:endParaRPr kumimoji="0" lang="en-CA" sz="4400" b="1" i="1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ar-AE" sz="4400" b="1" i="1" dirty="0" smtClean="0"/>
              <a:t>رضي الله عنه</a:t>
            </a: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Caslon Pro" pitchFamily="18" charset="0"/>
                <a:ea typeface="+mj-ea"/>
                <a:cs typeface="+mj-cs"/>
              </a:rPr>
              <a:t> </a:t>
            </a:r>
            <a:endParaRPr kumimoji="0" lang="en-CA" sz="4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Caslon Pro" pitchFamily="18" charset="0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71600" y="5733256"/>
            <a:ext cx="70567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ALI AHMAD	MADRASA AL-HIDAYA 	 </a:t>
            </a:r>
            <a:r>
              <a:rPr kumimoji="0" lang="en-CA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MARCH </a:t>
            </a:r>
            <a:r>
              <a:rPr kumimoji="0" lang="en-CA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2016</a:t>
            </a:r>
            <a:endParaRPr kumimoji="0" lang="en-CA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Ali Ahmad\Desktop\6892125-light-green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>
                <a:latin typeface="+mj-lt"/>
              </a:rPr>
              <a:t>Madrasa</a:t>
            </a:r>
            <a:r>
              <a:rPr lang="en-CA" dirty="0" smtClean="0">
                <a:latin typeface="+mj-lt"/>
              </a:rPr>
              <a:t> </a:t>
            </a:r>
            <a:r>
              <a:rPr lang="en-CA" dirty="0" err="1" smtClean="0">
                <a:latin typeface="+mj-lt"/>
              </a:rPr>
              <a:t>Hidaya</a:t>
            </a:r>
            <a:endParaRPr lang="en-CA" dirty="0" smtClean="0">
              <a:latin typeface="+mj-lt"/>
            </a:endParaRPr>
          </a:p>
          <a:p>
            <a:pPr lvl="1"/>
            <a:r>
              <a:rPr lang="en-CA" dirty="0" smtClean="0">
                <a:latin typeface="+mj-lt"/>
              </a:rPr>
              <a:t>http://madrasahidaya.net/</a:t>
            </a:r>
          </a:p>
          <a:p>
            <a:endParaRPr lang="en-CA" dirty="0" smtClean="0">
              <a:latin typeface="+mj-lt"/>
            </a:endParaRPr>
          </a:p>
          <a:p>
            <a:r>
              <a:rPr lang="en-CA" dirty="0" err="1" smtClean="0">
                <a:latin typeface="+mj-lt"/>
              </a:rPr>
              <a:t>Iqra</a:t>
            </a:r>
            <a:r>
              <a:rPr lang="en-CA" dirty="0" smtClean="0">
                <a:latin typeface="+mj-lt"/>
              </a:rPr>
              <a:t> Islamic Publications</a:t>
            </a:r>
          </a:p>
          <a:p>
            <a:pPr lvl="1"/>
            <a:r>
              <a:rPr lang="en-CA" dirty="0" smtClean="0">
                <a:latin typeface="+mj-lt"/>
              </a:rPr>
              <a:t>http://www.iqra.net/</a:t>
            </a:r>
          </a:p>
          <a:p>
            <a:endParaRPr lang="en-CA" dirty="0" smtClean="0">
              <a:latin typeface="+mj-lt"/>
            </a:endParaRPr>
          </a:p>
          <a:p>
            <a:r>
              <a:rPr lang="en-CA" dirty="0" smtClean="0">
                <a:latin typeface="+mj-lt"/>
              </a:rPr>
              <a:t>The Canadian Society of Muslims</a:t>
            </a:r>
          </a:p>
          <a:p>
            <a:pPr lvl="1"/>
            <a:r>
              <a:rPr lang="en-CA" dirty="0" smtClean="0">
                <a:latin typeface="+mj-lt"/>
              </a:rPr>
              <a:t>http://muslimcanada.org/</a:t>
            </a:r>
          </a:p>
          <a:p>
            <a:endParaRPr lang="en-CA" dirty="0" smtClean="0">
              <a:latin typeface="+mj-lt"/>
            </a:endParaRPr>
          </a:p>
          <a:p>
            <a:endParaRPr lang="en-C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li Ahmad\Desktop\6892125-light-green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</a:t>
            </a:r>
            <a:endParaRPr lang="en-C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4000" dirty="0" smtClean="0">
                <a:latin typeface="+mj-lt"/>
              </a:rPr>
              <a:t>May Allah</a:t>
            </a:r>
            <a:r>
              <a:rPr lang="en-CA" sz="4000" dirty="0" smtClean="0"/>
              <a:t> </a:t>
            </a:r>
            <a:r>
              <a:rPr lang="ar-AE" sz="4000" dirty="0" smtClean="0"/>
              <a:t>سبحانه و تعالى </a:t>
            </a:r>
            <a:r>
              <a:rPr lang="en-CA" sz="4000" dirty="0" smtClean="0"/>
              <a:t>  </a:t>
            </a:r>
            <a:r>
              <a:rPr lang="en-CA" sz="4000" dirty="0" smtClean="0">
                <a:latin typeface="+mj-lt"/>
              </a:rPr>
              <a:t>enrich all of our hearts with immense love for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Sayyidina Ali </a:t>
            </a:r>
            <a:r>
              <a:rPr lang="ar-AE" sz="4000" dirty="0" smtClean="0">
                <a:latin typeface="+mj-lt"/>
              </a:rPr>
              <a:t>رضي الله عنه</a:t>
            </a:r>
            <a:r>
              <a:rPr lang="en-CA" sz="4000" dirty="0" smtClean="0">
                <a:latin typeface="+mj-lt"/>
              </a:rPr>
              <a:t> and guide us all on the </a:t>
            </a:r>
            <a:r>
              <a:rPr lang="en-CA" sz="4000" b="1" dirty="0" err="1" smtClean="0"/>
              <a:t>Ṣirāṭ</a:t>
            </a:r>
            <a:r>
              <a:rPr lang="en-CA" sz="4000" b="1" dirty="0" smtClean="0"/>
              <a:t> al-</a:t>
            </a:r>
            <a:r>
              <a:rPr lang="en-CA" sz="4000" b="1" dirty="0" err="1" smtClean="0"/>
              <a:t>mustaqīm</a:t>
            </a:r>
            <a:r>
              <a:rPr lang="en-CA" sz="4000" b="1" dirty="0" smtClean="0"/>
              <a:t>.</a:t>
            </a:r>
            <a:endParaRPr lang="en-CA" dirty="0" smtClean="0">
              <a:latin typeface="+mj-lt"/>
            </a:endParaRPr>
          </a:p>
          <a:p>
            <a:endParaRPr lang="en-CA" i="1" dirty="0" smtClean="0">
              <a:latin typeface="+mj-lt"/>
            </a:endParaRPr>
          </a:p>
          <a:p>
            <a:pPr>
              <a:buNone/>
            </a:pPr>
            <a:r>
              <a:rPr lang="en-CA" i="1" dirty="0" smtClean="0">
                <a:latin typeface="+mj-lt"/>
              </a:rPr>
              <a:t>					</a:t>
            </a:r>
            <a:r>
              <a:rPr lang="en-CA" dirty="0" err="1" smtClean="0">
                <a:latin typeface="+mj-lt"/>
              </a:rPr>
              <a:t>Ameen</a:t>
            </a:r>
            <a:endParaRPr lang="en-C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li Ahmad\Desktop\6892125-light-green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86" name="Picture 18" descr="https://lh5.ggpht.com/1pDdrSBFUr6i5XEn-0HbMbq1owXL9qTvFFan0JfD9wncb-YVK7ze6Ln56vN5tyhNnA=h900"/>
          <p:cNvPicPr>
            <a:picLocks noChangeAspect="1" noChangeArrowheads="1"/>
          </p:cNvPicPr>
          <p:nvPr/>
        </p:nvPicPr>
        <p:blipFill>
          <a:blip r:embed="rId4" cstate="print"/>
          <a:srcRect l="14175" t="44605" r="13376" b="43110"/>
          <a:stretch>
            <a:fillRect/>
          </a:stretch>
        </p:blipFill>
        <p:spPr bwMode="auto">
          <a:xfrm>
            <a:off x="2771800" y="116632"/>
            <a:ext cx="3312368" cy="936104"/>
          </a:xfrm>
          <a:prstGeom prst="rect">
            <a:avLst/>
          </a:prstGeom>
          <a:noFill/>
        </p:spPr>
      </p:pic>
      <p:pic>
        <p:nvPicPr>
          <p:cNvPr id="35842" name="Picture 2" descr="http://atikahamalina.files.wordpress.com/2013/09/surat_al_fatih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340768"/>
            <a:ext cx="7560840" cy="5103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C:\Users\Ali Ahmad\Desktop\6892125-light-green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r>
              <a:rPr lang="en-CA" dirty="0" smtClean="0">
                <a:latin typeface="+mj-lt"/>
              </a:rPr>
              <a:t>Introduction</a:t>
            </a:r>
          </a:p>
          <a:p>
            <a:r>
              <a:rPr lang="en-CA" dirty="0" smtClean="0">
                <a:latin typeface="+mj-lt"/>
              </a:rPr>
              <a:t>His Titles</a:t>
            </a:r>
          </a:p>
          <a:p>
            <a:r>
              <a:rPr lang="en-CA" dirty="0" smtClean="0">
                <a:latin typeface="+mj-lt"/>
              </a:rPr>
              <a:t>Birth</a:t>
            </a:r>
          </a:p>
          <a:p>
            <a:r>
              <a:rPr lang="en-CA" dirty="0" smtClean="0">
                <a:latin typeface="+mj-lt"/>
              </a:rPr>
              <a:t>Childhood</a:t>
            </a:r>
          </a:p>
          <a:p>
            <a:r>
              <a:rPr lang="en-CA" dirty="0" smtClean="0">
                <a:latin typeface="+mj-lt"/>
              </a:rPr>
              <a:t>Marriage and Family</a:t>
            </a:r>
          </a:p>
          <a:p>
            <a:r>
              <a:rPr lang="en-CA" dirty="0" smtClean="0">
                <a:latin typeface="+mj-lt"/>
              </a:rPr>
              <a:t>Love for Allah</a:t>
            </a:r>
            <a:br>
              <a:rPr lang="en-CA" dirty="0" smtClean="0">
                <a:latin typeface="+mj-lt"/>
              </a:rPr>
            </a:br>
            <a:r>
              <a:rPr lang="en-CA" dirty="0" smtClean="0">
                <a:latin typeface="+mj-lt"/>
              </a:rPr>
              <a:t> </a:t>
            </a:r>
            <a:r>
              <a:rPr lang="ar-AE" dirty="0" smtClean="0"/>
              <a:t>سبحانه و تعالى</a:t>
            </a:r>
            <a:r>
              <a:rPr lang="en-CA" dirty="0" smtClean="0">
                <a:latin typeface="+mj-lt"/>
              </a:rPr>
              <a:t> and the Holy Prophet </a:t>
            </a:r>
            <a:r>
              <a:rPr lang="ar-AE" dirty="0" smtClean="0">
                <a:latin typeface="+mj-lt"/>
              </a:rPr>
              <a:t>صلی اللہ علیہ وسلم </a:t>
            </a:r>
          </a:p>
          <a:p>
            <a:r>
              <a:rPr lang="en-CA" dirty="0" smtClean="0">
                <a:latin typeface="+mj-lt"/>
              </a:rPr>
              <a:t>Devotion to Islam</a:t>
            </a:r>
          </a:p>
          <a:p>
            <a:r>
              <a:rPr lang="en-CA" dirty="0" smtClean="0">
                <a:latin typeface="+mj-lt"/>
              </a:rPr>
              <a:t>His Strength &amp; Courage</a:t>
            </a:r>
          </a:p>
          <a:p>
            <a:r>
              <a:rPr lang="en-CA" dirty="0" smtClean="0">
                <a:latin typeface="+mj-lt"/>
              </a:rPr>
              <a:t>His Knowledge</a:t>
            </a:r>
          </a:p>
          <a:p>
            <a:r>
              <a:rPr lang="en-CA" dirty="0" smtClean="0">
                <a:latin typeface="+mj-lt"/>
              </a:rPr>
              <a:t>His Spiritual Attainment</a:t>
            </a:r>
          </a:p>
          <a:p>
            <a:r>
              <a:rPr lang="en-CA" dirty="0" smtClean="0">
                <a:latin typeface="+mj-lt"/>
              </a:rPr>
              <a:t>Faith in The Holy Prophet </a:t>
            </a:r>
            <a:r>
              <a:rPr lang="ar-AE" dirty="0" smtClean="0"/>
              <a:t>صلی اللہ علیہ وسلم </a:t>
            </a:r>
            <a:endParaRPr lang="en-CA" dirty="0" smtClean="0">
              <a:latin typeface="+mj-lt"/>
            </a:endParaRPr>
          </a:p>
          <a:p>
            <a:r>
              <a:rPr lang="en-CA" dirty="0" smtClean="0">
                <a:latin typeface="+mj-lt"/>
              </a:rPr>
              <a:t>Relationship with the </a:t>
            </a:r>
            <a:r>
              <a:rPr lang="en-CA" dirty="0" err="1" smtClean="0">
                <a:latin typeface="+mj-lt"/>
              </a:rPr>
              <a:t>Sahaba</a:t>
            </a:r>
            <a:endParaRPr lang="en-CA" dirty="0" smtClean="0">
              <a:latin typeface="+mj-lt"/>
            </a:endParaRPr>
          </a:p>
          <a:p>
            <a:r>
              <a:rPr lang="en-CA" dirty="0" smtClean="0">
                <a:latin typeface="+mj-lt"/>
              </a:rPr>
              <a:t>Special Honour</a:t>
            </a:r>
          </a:p>
          <a:p>
            <a:r>
              <a:rPr lang="en-CA" dirty="0" smtClean="0">
                <a:latin typeface="+mj-lt"/>
              </a:rPr>
              <a:t>Martyrdom</a:t>
            </a:r>
          </a:p>
          <a:p>
            <a:r>
              <a:rPr lang="en-CA" dirty="0" smtClean="0">
                <a:latin typeface="+mj-lt"/>
              </a:rPr>
              <a:t>Selected Quotes </a:t>
            </a:r>
          </a:p>
          <a:p>
            <a:r>
              <a:rPr lang="en-CA" dirty="0" smtClean="0">
                <a:latin typeface="+mj-lt"/>
              </a:rPr>
              <a:t>Tribute </a:t>
            </a:r>
          </a:p>
          <a:p>
            <a:r>
              <a:rPr lang="en-CA" dirty="0" smtClean="0">
                <a:latin typeface="+mj-lt"/>
              </a:rPr>
              <a:t>Sources</a:t>
            </a:r>
          </a:p>
          <a:p>
            <a:r>
              <a:rPr lang="en-CA" dirty="0" err="1" smtClean="0">
                <a:latin typeface="+mj-lt"/>
              </a:rPr>
              <a:t>Dua</a:t>
            </a:r>
            <a:endParaRPr lang="en-CA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li Ahmad\Desktop\6892125-light-green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>
                <a:latin typeface="+mj-lt"/>
              </a:rPr>
              <a:t>Sayyidina Ali </a:t>
            </a:r>
            <a:r>
              <a:rPr lang="ar-AE" dirty="0" smtClean="0">
                <a:latin typeface="+mj-lt"/>
              </a:rPr>
              <a:t>رضي الله عنه</a:t>
            </a:r>
            <a:r>
              <a:rPr lang="en-CA" dirty="0" smtClean="0">
                <a:latin typeface="+mj-lt"/>
              </a:rPr>
              <a:t> is the first cousin of the Holy Prophet </a:t>
            </a:r>
            <a:r>
              <a:rPr lang="ar-AE" dirty="0" smtClean="0"/>
              <a:t>صلى الله عليه و سلم</a:t>
            </a:r>
            <a:r>
              <a:rPr lang="en-CA" dirty="0" smtClean="0"/>
              <a:t> </a:t>
            </a:r>
          </a:p>
          <a:p>
            <a:endParaRPr lang="en-CA" dirty="0" smtClean="0">
              <a:latin typeface="+mj-lt"/>
            </a:endParaRPr>
          </a:p>
          <a:p>
            <a:r>
              <a:rPr lang="en-CA" dirty="0" smtClean="0">
                <a:latin typeface="+mj-lt"/>
              </a:rPr>
              <a:t>He is amongst the Ahl al </a:t>
            </a:r>
            <a:r>
              <a:rPr lang="en-CA" dirty="0" err="1" smtClean="0">
                <a:latin typeface="+mj-lt"/>
              </a:rPr>
              <a:t>Bayt</a:t>
            </a:r>
            <a:r>
              <a:rPr lang="en-CA" dirty="0" smtClean="0">
                <a:latin typeface="+mj-lt"/>
              </a:rPr>
              <a:t>, the Family of the Holy Prophet </a:t>
            </a:r>
            <a:r>
              <a:rPr lang="ar-AE" dirty="0" smtClean="0"/>
              <a:t>صلی اللہ علیہ وسلم</a:t>
            </a:r>
            <a:endParaRPr lang="en-CA" dirty="0" smtClean="0"/>
          </a:p>
          <a:p>
            <a:pPr>
              <a:buNone/>
            </a:pPr>
            <a:endParaRPr lang="en-CA" dirty="0" smtClean="0">
              <a:latin typeface="+mj-lt"/>
            </a:endParaRPr>
          </a:p>
          <a:p>
            <a:r>
              <a:rPr lang="en-CA" dirty="0" smtClean="0">
                <a:latin typeface="+mj-lt"/>
              </a:rPr>
              <a:t>He is the son of Abu </a:t>
            </a:r>
            <a:r>
              <a:rPr lang="en-CA" dirty="0" err="1" smtClean="0">
                <a:latin typeface="+mj-lt"/>
              </a:rPr>
              <a:t>Talib</a:t>
            </a:r>
            <a:r>
              <a:rPr lang="en-CA" dirty="0" smtClean="0">
                <a:latin typeface="+mj-lt"/>
              </a:rPr>
              <a:t> (the Prophet’s paternal uncle) and Fatimah bint </a:t>
            </a:r>
            <a:r>
              <a:rPr lang="en-CA" dirty="0" err="1" smtClean="0">
                <a:latin typeface="+mj-lt"/>
              </a:rPr>
              <a:t>Asad</a:t>
            </a:r>
            <a:r>
              <a:rPr lang="en-CA" dirty="0" smtClean="0">
                <a:latin typeface="+mj-lt"/>
              </a:rPr>
              <a:t>. </a:t>
            </a:r>
          </a:p>
          <a:p>
            <a:pPr>
              <a:buNone/>
            </a:pPr>
            <a:r>
              <a:rPr lang="en-CA" dirty="0" smtClean="0">
                <a:latin typeface="+mj-lt"/>
              </a:rPr>
              <a:t> </a:t>
            </a:r>
          </a:p>
          <a:p>
            <a:r>
              <a:rPr lang="en-CA" dirty="0" smtClean="0">
                <a:latin typeface="+mj-lt"/>
              </a:rPr>
              <a:t>He is the first child to have accepted Islam (at age 11)</a:t>
            </a:r>
          </a:p>
          <a:p>
            <a:pPr>
              <a:buNone/>
            </a:pPr>
            <a:r>
              <a:rPr lang="en-CA" dirty="0" smtClean="0">
                <a:latin typeface="+mj-lt"/>
              </a:rPr>
              <a:t> </a:t>
            </a:r>
          </a:p>
          <a:p>
            <a:r>
              <a:rPr lang="en-CA" dirty="0" smtClean="0">
                <a:latin typeface="+mj-lt"/>
              </a:rPr>
              <a:t>He is the fourth Khalifa of Islam </a:t>
            </a:r>
          </a:p>
          <a:p>
            <a:endParaRPr lang="en-C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li Ahmad\Desktop\6892125-light-green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Titles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1196752"/>
            <a:ext cx="8568952" cy="5661248"/>
          </a:xfrm>
        </p:spPr>
        <p:txBody>
          <a:bodyPr numCol="2">
            <a:noAutofit/>
          </a:bodyPr>
          <a:lstStyle/>
          <a:p>
            <a:pPr lvl="1"/>
            <a:endParaRPr lang="en-CA" sz="2400" b="1" dirty="0" smtClean="0">
              <a:latin typeface="+mj-lt"/>
            </a:endParaRPr>
          </a:p>
          <a:p>
            <a:pPr lvl="1"/>
            <a:r>
              <a:rPr lang="en-CA" sz="2400" b="1" dirty="0" smtClean="0">
                <a:latin typeface="+mj-lt"/>
              </a:rPr>
              <a:t>Al-</a:t>
            </a:r>
            <a:r>
              <a:rPr lang="en-CA" sz="2400" b="1" dirty="0" err="1" smtClean="0">
                <a:latin typeface="+mj-lt"/>
              </a:rPr>
              <a:t>Murtada</a:t>
            </a:r>
            <a:r>
              <a:rPr lang="en-CA" sz="2400" b="1" dirty="0" smtClean="0">
                <a:latin typeface="+mj-lt"/>
              </a:rPr>
              <a:t> </a:t>
            </a:r>
          </a:p>
          <a:p>
            <a:pPr lvl="2"/>
            <a:r>
              <a:rPr lang="en-CA" dirty="0" smtClean="0">
                <a:latin typeface="+mj-lt"/>
              </a:rPr>
              <a:t>He with whom Allah    </a:t>
            </a:r>
            <a:r>
              <a:rPr lang="ar-AE" dirty="0" smtClean="0"/>
              <a:t>سبحانه و تعالى </a:t>
            </a:r>
            <a:r>
              <a:rPr lang="en-CA" dirty="0" smtClean="0">
                <a:latin typeface="+mj-lt"/>
              </a:rPr>
              <a:t> is pleased</a:t>
            </a:r>
          </a:p>
          <a:p>
            <a:pPr lvl="2"/>
            <a:endParaRPr lang="en-CA" dirty="0" smtClean="0">
              <a:latin typeface="+mj-lt"/>
            </a:endParaRPr>
          </a:p>
          <a:p>
            <a:pPr lvl="1"/>
            <a:r>
              <a:rPr lang="en-CA" sz="2400" b="1" dirty="0" err="1" smtClean="0">
                <a:latin typeface="+mj-lt"/>
              </a:rPr>
              <a:t>Asadullah</a:t>
            </a:r>
            <a:endParaRPr lang="en-CA" sz="2400" b="1" dirty="0" smtClean="0">
              <a:latin typeface="+mj-lt"/>
            </a:endParaRPr>
          </a:p>
          <a:p>
            <a:pPr lvl="2"/>
            <a:r>
              <a:rPr lang="en-CA" dirty="0" smtClean="0">
                <a:latin typeface="+mj-lt"/>
              </a:rPr>
              <a:t>Lion of Allah </a:t>
            </a:r>
            <a:br>
              <a:rPr lang="en-CA" dirty="0" smtClean="0">
                <a:latin typeface="+mj-lt"/>
              </a:rPr>
            </a:br>
            <a:r>
              <a:rPr lang="en-CA" dirty="0" smtClean="0">
                <a:latin typeface="+mj-lt"/>
              </a:rPr>
              <a:t>(as he was brave and strong)</a:t>
            </a:r>
          </a:p>
          <a:p>
            <a:pPr lvl="2"/>
            <a:endParaRPr lang="en-CA" dirty="0" smtClean="0">
              <a:latin typeface="+mj-lt"/>
            </a:endParaRPr>
          </a:p>
          <a:p>
            <a:pPr lvl="2"/>
            <a:endParaRPr lang="en-CA" dirty="0" smtClean="0">
              <a:latin typeface="+mj-lt"/>
            </a:endParaRPr>
          </a:p>
          <a:p>
            <a:pPr lvl="2"/>
            <a:endParaRPr lang="en-CA" dirty="0" smtClean="0">
              <a:latin typeface="+mj-lt"/>
            </a:endParaRPr>
          </a:p>
          <a:p>
            <a:pPr lvl="2"/>
            <a:endParaRPr lang="en-CA" dirty="0" smtClean="0">
              <a:latin typeface="+mj-lt"/>
            </a:endParaRPr>
          </a:p>
          <a:p>
            <a:pPr lvl="2"/>
            <a:endParaRPr lang="en-CA" dirty="0" smtClean="0">
              <a:latin typeface="+mj-lt"/>
            </a:endParaRPr>
          </a:p>
          <a:p>
            <a:pPr lvl="1"/>
            <a:r>
              <a:rPr lang="en-CA" sz="2400" b="1" dirty="0" smtClean="0">
                <a:latin typeface="+mj-lt"/>
              </a:rPr>
              <a:t>Abu</a:t>
            </a:r>
            <a:r>
              <a:rPr lang="en-CA" sz="2400" dirty="0" smtClean="0">
                <a:latin typeface="+mj-lt"/>
              </a:rPr>
              <a:t> </a:t>
            </a:r>
            <a:r>
              <a:rPr lang="en-CA" sz="2400" b="1" dirty="0" err="1" smtClean="0">
                <a:latin typeface="+mj-lt"/>
              </a:rPr>
              <a:t>Turab</a:t>
            </a:r>
            <a:endParaRPr lang="en-CA" sz="2400" b="1" dirty="0" smtClean="0">
              <a:latin typeface="+mj-lt"/>
            </a:endParaRPr>
          </a:p>
          <a:p>
            <a:pPr lvl="2"/>
            <a:r>
              <a:rPr lang="en-CA" dirty="0" smtClean="0">
                <a:latin typeface="+mj-lt"/>
              </a:rPr>
              <a:t>Father of sand </a:t>
            </a:r>
            <a:br>
              <a:rPr lang="en-CA" dirty="0" smtClean="0">
                <a:latin typeface="+mj-lt"/>
              </a:rPr>
            </a:br>
            <a:r>
              <a:rPr lang="en-CA" dirty="0" smtClean="0">
                <a:latin typeface="+mj-lt"/>
              </a:rPr>
              <a:t>(as he slept on bare sand)</a:t>
            </a:r>
          </a:p>
          <a:p>
            <a:pPr lvl="2"/>
            <a:endParaRPr lang="en-CA" dirty="0" smtClean="0">
              <a:latin typeface="+mj-lt"/>
            </a:endParaRPr>
          </a:p>
          <a:p>
            <a:pPr lvl="1"/>
            <a:r>
              <a:rPr lang="en-CA" sz="2400" b="1" dirty="0" err="1" smtClean="0">
                <a:latin typeface="+mj-lt"/>
              </a:rPr>
              <a:t>Abul</a:t>
            </a:r>
            <a:r>
              <a:rPr lang="en-CA" sz="2400" b="1" dirty="0" smtClean="0">
                <a:latin typeface="+mj-lt"/>
              </a:rPr>
              <a:t> </a:t>
            </a:r>
            <a:r>
              <a:rPr lang="en-CA" sz="2400" b="1" dirty="0" err="1" smtClean="0">
                <a:latin typeface="+mj-lt"/>
              </a:rPr>
              <a:t>Hasan</a:t>
            </a:r>
            <a:endParaRPr lang="en-CA" sz="2400" b="1" dirty="0" smtClean="0">
              <a:latin typeface="+mj-lt"/>
            </a:endParaRPr>
          </a:p>
          <a:p>
            <a:pPr lvl="2"/>
            <a:r>
              <a:rPr lang="en-CA" dirty="0" smtClean="0">
                <a:latin typeface="+mj-lt"/>
              </a:rPr>
              <a:t>Father of Imam </a:t>
            </a:r>
            <a:r>
              <a:rPr lang="en-CA" dirty="0" err="1" smtClean="0">
                <a:latin typeface="+mj-lt"/>
              </a:rPr>
              <a:t>Hasan</a:t>
            </a:r>
            <a:r>
              <a:rPr lang="en-CA" dirty="0" smtClean="0">
                <a:latin typeface="+mj-lt"/>
              </a:rPr>
              <a:t> and Imam Husain</a:t>
            </a:r>
          </a:p>
          <a:p>
            <a:pPr lvl="2"/>
            <a:endParaRPr lang="en-CA" dirty="0" smtClean="0">
              <a:latin typeface="+mj-lt"/>
            </a:endParaRPr>
          </a:p>
          <a:p>
            <a:pPr lvl="1"/>
            <a:r>
              <a:rPr lang="en-CA" sz="2400" b="1" dirty="0" err="1" smtClean="0">
                <a:latin typeface="+mj-lt"/>
              </a:rPr>
              <a:t>Bab-ul-Ilm</a:t>
            </a:r>
            <a:endParaRPr lang="en-CA" sz="2400" b="1" dirty="0" smtClean="0">
              <a:latin typeface="+mj-lt"/>
            </a:endParaRPr>
          </a:p>
          <a:p>
            <a:pPr lvl="2"/>
            <a:r>
              <a:rPr lang="en-CA" dirty="0" smtClean="0">
                <a:latin typeface="+mj-lt"/>
              </a:rPr>
              <a:t>Gate of Knowledge</a:t>
            </a:r>
          </a:p>
          <a:p>
            <a:pPr lvl="2">
              <a:buNone/>
            </a:pPr>
            <a:endParaRPr lang="en-CA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li Ahmad\Desktop\6892125-light-green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Titles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8568952" cy="4176464"/>
          </a:xfrm>
        </p:spPr>
        <p:txBody>
          <a:bodyPr numCol="2">
            <a:noAutofit/>
          </a:bodyPr>
          <a:lstStyle/>
          <a:p>
            <a:pPr lvl="1"/>
            <a:r>
              <a:rPr lang="en-CA" sz="2400" b="1" dirty="0" smtClean="0">
                <a:latin typeface="+mj-lt"/>
              </a:rPr>
              <a:t>Shah-e-</a:t>
            </a:r>
            <a:r>
              <a:rPr lang="en-CA" sz="2400" b="1" dirty="0" err="1" smtClean="0">
                <a:latin typeface="+mj-lt"/>
              </a:rPr>
              <a:t>Awliya</a:t>
            </a:r>
            <a:endParaRPr lang="en-CA" sz="2400" b="1" dirty="0" smtClean="0">
              <a:latin typeface="+mj-lt"/>
            </a:endParaRPr>
          </a:p>
          <a:p>
            <a:pPr lvl="2"/>
            <a:r>
              <a:rPr lang="en-CA" dirty="0" smtClean="0">
                <a:latin typeface="+mj-lt"/>
              </a:rPr>
              <a:t>The king of saints</a:t>
            </a:r>
          </a:p>
          <a:p>
            <a:pPr lvl="2"/>
            <a:endParaRPr lang="en-CA" dirty="0" smtClean="0">
              <a:latin typeface="+mj-lt"/>
            </a:endParaRPr>
          </a:p>
          <a:p>
            <a:pPr lvl="1"/>
            <a:r>
              <a:rPr lang="en-CA" sz="2400" b="1" dirty="0" err="1" smtClean="0">
                <a:latin typeface="+mj-lt"/>
              </a:rPr>
              <a:t>Maula</a:t>
            </a:r>
            <a:r>
              <a:rPr lang="en-CA" sz="2400" b="1" dirty="0" smtClean="0">
                <a:latin typeface="+mj-lt"/>
              </a:rPr>
              <a:t> </a:t>
            </a:r>
          </a:p>
          <a:p>
            <a:pPr lvl="2"/>
            <a:r>
              <a:rPr lang="en-CA" dirty="0" smtClean="0">
                <a:latin typeface="+mj-lt"/>
              </a:rPr>
              <a:t>The master</a:t>
            </a:r>
          </a:p>
          <a:p>
            <a:pPr lvl="2"/>
            <a:endParaRPr lang="en-CA" b="1" dirty="0" smtClean="0">
              <a:latin typeface="+mj-lt"/>
            </a:endParaRPr>
          </a:p>
          <a:p>
            <a:pPr lvl="1"/>
            <a:r>
              <a:rPr lang="en-CA" sz="2400" b="1" dirty="0" smtClean="0">
                <a:latin typeface="+mj-lt"/>
              </a:rPr>
              <a:t>Al-</a:t>
            </a:r>
            <a:r>
              <a:rPr lang="en-CA" sz="2400" b="1" dirty="0" err="1" smtClean="0">
                <a:latin typeface="+mj-lt"/>
              </a:rPr>
              <a:t>Ghalib</a:t>
            </a:r>
            <a:endParaRPr lang="en-CA" sz="2400" b="1" dirty="0" smtClean="0">
              <a:latin typeface="+mj-lt"/>
            </a:endParaRPr>
          </a:p>
          <a:p>
            <a:pPr lvl="2"/>
            <a:r>
              <a:rPr lang="en-CA" dirty="0" smtClean="0">
                <a:latin typeface="+mj-lt"/>
              </a:rPr>
              <a:t>The</a:t>
            </a:r>
            <a:r>
              <a:rPr lang="en-CA" b="1" dirty="0" smtClean="0">
                <a:latin typeface="+mj-lt"/>
              </a:rPr>
              <a:t> </a:t>
            </a:r>
            <a:r>
              <a:rPr lang="en-CA" dirty="0" smtClean="0">
                <a:latin typeface="+mj-lt"/>
              </a:rPr>
              <a:t>dominant</a:t>
            </a:r>
          </a:p>
          <a:p>
            <a:pPr lvl="2"/>
            <a:endParaRPr lang="en-CA" b="1" dirty="0" smtClean="0">
              <a:latin typeface="+mj-lt"/>
            </a:endParaRPr>
          </a:p>
          <a:p>
            <a:pPr lvl="1"/>
            <a:r>
              <a:rPr lang="en-CA" sz="2400" b="1" dirty="0" err="1" smtClean="0">
                <a:latin typeface="+mj-lt"/>
              </a:rPr>
              <a:t>Sher</a:t>
            </a:r>
            <a:r>
              <a:rPr lang="en-CA" sz="2400" b="1" dirty="0" smtClean="0">
                <a:latin typeface="+mj-lt"/>
              </a:rPr>
              <a:t>-e-</a:t>
            </a:r>
            <a:r>
              <a:rPr lang="en-CA" sz="2400" b="1" dirty="0" err="1" smtClean="0">
                <a:latin typeface="+mj-lt"/>
              </a:rPr>
              <a:t>Yazdan</a:t>
            </a:r>
            <a:endParaRPr lang="en-CA" sz="2400" b="1" dirty="0" smtClean="0">
              <a:latin typeface="+mj-lt"/>
            </a:endParaRPr>
          </a:p>
          <a:p>
            <a:pPr lvl="2"/>
            <a:r>
              <a:rPr lang="en-CA" dirty="0" smtClean="0">
                <a:latin typeface="+mj-lt"/>
              </a:rPr>
              <a:t>The bravest man of age</a:t>
            </a:r>
          </a:p>
          <a:p>
            <a:pPr lvl="2"/>
            <a:endParaRPr lang="en-CA" b="1" dirty="0" smtClean="0">
              <a:latin typeface="+mj-lt"/>
            </a:endParaRPr>
          </a:p>
          <a:p>
            <a:pPr lvl="1"/>
            <a:r>
              <a:rPr lang="en-CA" sz="2400" b="1" dirty="0" err="1" smtClean="0">
                <a:latin typeface="+mj-lt"/>
              </a:rPr>
              <a:t>Mushkil</a:t>
            </a:r>
            <a:r>
              <a:rPr lang="en-CA" sz="2400" b="1" dirty="0" smtClean="0">
                <a:latin typeface="+mj-lt"/>
              </a:rPr>
              <a:t> </a:t>
            </a:r>
            <a:r>
              <a:rPr lang="en-CA" sz="2400" b="1" dirty="0" err="1" smtClean="0">
                <a:latin typeface="+mj-lt"/>
              </a:rPr>
              <a:t>Kusha</a:t>
            </a:r>
            <a:endParaRPr lang="en-CA" sz="2400" b="1" dirty="0" smtClean="0">
              <a:latin typeface="+mj-lt"/>
            </a:endParaRPr>
          </a:p>
          <a:p>
            <a:pPr lvl="2"/>
            <a:r>
              <a:rPr lang="en-CA" dirty="0" smtClean="0">
                <a:latin typeface="+mj-lt"/>
              </a:rPr>
              <a:t>One who resolves difficulties of people</a:t>
            </a:r>
          </a:p>
          <a:p>
            <a:pPr lvl="1"/>
            <a:endParaRPr lang="en-CA" sz="24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li Ahmad\Desktop\6892125-light-green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Titles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352928" cy="5069160"/>
          </a:xfrm>
        </p:spPr>
        <p:txBody>
          <a:bodyPr numCol="2">
            <a:noAutofit/>
          </a:bodyPr>
          <a:lstStyle/>
          <a:p>
            <a:pPr lvl="1"/>
            <a:r>
              <a:rPr lang="en-CA" sz="2400" b="1" dirty="0" smtClean="0">
                <a:latin typeface="+mj-lt"/>
              </a:rPr>
              <a:t>Shah-e-</a:t>
            </a:r>
            <a:r>
              <a:rPr lang="en-CA" sz="2400" b="1" dirty="0" err="1" smtClean="0">
                <a:latin typeface="+mj-lt"/>
              </a:rPr>
              <a:t>Mominineen</a:t>
            </a:r>
            <a:endParaRPr lang="en-CA" sz="2400" b="1" dirty="0" smtClean="0">
              <a:latin typeface="+mj-lt"/>
            </a:endParaRPr>
          </a:p>
          <a:p>
            <a:pPr lvl="2"/>
            <a:r>
              <a:rPr lang="en-CA" dirty="0" smtClean="0">
                <a:latin typeface="+mj-lt"/>
              </a:rPr>
              <a:t>The king of the Faithful</a:t>
            </a:r>
          </a:p>
          <a:p>
            <a:pPr lvl="2"/>
            <a:endParaRPr lang="en-CA" b="1" dirty="0" smtClean="0">
              <a:latin typeface="+mj-lt"/>
            </a:endParaRPr>
          </a:p>
          <a:p>
            <a:pPr lvl="1"/>
            <a:r>
              <a:rPr lang="en-CA" sz="2400" b="1" dirty="0" smtClean="0">
                <a:latin typeface="+mj-lt"/>
              </a:rPr>
              <a:t>Amir </a:t>
            </a:r>
            <a:r>
              <a:rPr lang="en-CA" sz="2400" b="1" dirty="0" err="1" smtClean="0">
                <a:latin typeface="+mj-lt"/>
              </a:rPr>
              <a:t>ul-Mumineen</a:t>
            </a:r>
            <a:endParaRPr lang="en-CA" sz="2400" b="1" dirty="0" smtClean="0">
              <a:latin typeface="+mj-lt"/>
            </a:endParaRPr>
          </a:p>
          <a:p>
            <a:pPr lvl="2"/>
            <a:r>
              <a:rPr lang="en-CA" dirty="0" smtClean="0">
                <a:latin typeface="+mj-lt"/>
              </a:rPr>
              <a:t>Leader of the Faithful</a:t>
            </a:r>
          </a:p>
          <a:p>
            <a:pPr lvl="2"/>
            <a:endParaRPr lang="en-CA" b="1" dirty="0" smtClean="0">
              <a:latin typeface="+mj-lt"/>
            </a:endParaRPr>
          </a:p>
          <a:p>
            <a:pPr lvl="1"/>
            <a:r>
              <a:rPr lang="en-CA" sz="2400" b="1" dirty="0" err="1" smtClean="0">
                <a:latin typeface="+mj-lt"/>
              </a:rPr>
              <a:t>Amin</a:t>
            </a:r>
            <a:r>
              <a:rPr lang="en-CA" sz="2400" b="1" dirty="0" smtClean="0">
                <a:latin typeface="+mj-lt"/>
              </a:rPr>
              <a:t> </a:t>
            </a:r>
            <a:r>
              <a:rPr lang="en-CA" sz="2400" b="1" dirty="0" err="1" smtClean="0">
                <a:latin typeface="+mj-lt"/>
              </a:rPr>
              <a:t>ul</a:t>
            </a:r>
            <a:r>
              <a:rPr lang="en-CA" sz="2400" b="1" dirty="0" smtClean="0">
                <a:latin typeface="+mj-lt"/>
              </a:rPr>
              <a:t> </a:t>
            </a:r>
            <a:r>
              <a:rPr lang="en-CA" sz="2400" b="1" dirty="0" err="1" smtClean="0">
                <a:latin typeface="+mj-lt"/>
              </a:rPr>
              <a:t>Momineen</a:t>
            </a:r>
            <a:endParaRPr lang="en-CA" sz="2400" b="1" dirty="0" smtClean="0">
              <a:latin typeface="+mj-lt"/>
            </a:endParaRPr>
          </a:p>
          <a:p>
            <a:pPr lvl="2"/>
            <a:r>
              <a:rPr lang="en-CA" dirty="0" smtClean="0">
                <a:latin typeface="+mj-lt"/>
              </a:rPr>
              <a:t>Trustee of the Faithful</a:t>
            </a:r>
          </a:p>
          <a:p>
            <a:pPr lvl="2">
              <a:buNone/>
            </a:pPr>
            <a:endParaRPr lang="en-CA" b="1" dirty="0" smtClean="0">
              <a:latin typeface="+mj-lt"/>
            </a:endParaRPr>
          </a:p>
          <a:p>
            <a:pPr lvl="1"/>
            <a:r>
              <a:rPr lang="en-CA" sz="2400" b="1" dirty="0" smtClean="0">
                <a:latin typeface="+mj-lt"/>
              </a:rPr>
              <a:t>Al-</a:t>
            </a:r>
            <a:r>
              <a:rPr lang="en-CA" sz="2400" b="1" dirty="0" err="1" smtClean="0">
                <a:latin typeface="+mj-lt"/>
              </a:rPr>
              <a:t>Zahid</a:t>
            </a:r>
            <a:endParaRPr lang="en-CA" sz="2400" b="1" dirty="0" smtClean="0">
              <a:latin typeface="+mj-lt"/>
            </a:endParaRPr>
          </a:p>
          <a:p>
            <a:pPr lvl="2"/>
            <a:r>
              <a:rPr lang="en-CA" dirty="0" smtClean="0">
                <a:latin typeface="+mj-lt"/>
              </a:rPr>
              <a:t>The Abstinent</a:t>
            </a:r>
            <a:endParaRPr lang="en-CA" b="1" dirty="0" smtClean="0">
              <a:latin typeface="+mj-lt"/>
            </a:endParaRPr>
          </a:p>
          <a:p>
            <a:pPr lvl="2"/>
            <a:endParaRPr lang="en-CA" b="1" dirty="0" smtClean="0">
              <a:latin typeface="+mj-lt"/>
            </a:endParaRPr>
          </a:p>
          <a:p>
            <a:pPr lvl="1"/>
            <a:r>
              <a:rPr lang="en-CA" sz="2400" b="1" dirty="0" err="1" smtClean="0">
                <a:latin typeface="+mj-lt"/>
              </a:rPr>
              <a:t>Haidar</a:t>
            </a:r>
            <a:r>
              <a:rPr lang="en-CA" sz="2400" b="1" dirty="0" smtClean="0">
                <a:latin typeface="+mj-lt"/>
              </a:rPr>
              <a:t>-e-</a:t>
            </a:r>
            <a:r>
              <a:rPr lang="en-CA" sz="2400" b="1" dirty="0" err="1" smtClean="0">
                <a:latin typeface="+mj-lt"/>
              </a:rPr>
              <a:t>Karrar</a:t>
            </a:r>
            <a:endParaRPr lang="en-CA" sz="2400" b="1" dirty="0" smtClean="0">
              <a:latin typeface="+mj-lt"/>
            </a:endParaRPr>
          </a:p>
          <a:p>
            <a:pPr lvl="2"/>
            <a:r>
              <a:rPr lang="en-CA" dirty="0" smtClean="0">
                <a:latin typeface="+mj-lt"/>
              </a:rPr>
              <a:t>The brave warrior against whom no one can stand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li Ahmad\Desktop\6892125-light-green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532440" cy="4525963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>
                <a:latin typeface="+mj-lt"/>
              </a:rPr>
              <a:t>Sayyidina Ali </a:t>
            </a:r>
            <a:r>
              <a:rPr lang="ar-AE" dirty="0" smtClean="0">
                <a:latin typeface="+mj-lt"/>
              </a:rPr>
              <a:t>رضي الله عنه</a:t>
            </a:r>
            <a:r>
              <a:rPr lang="en-CA" dirty="0" smtClean="0">
                <a:latin typeface="+mj-lt"/>
              </a:rPr>
              <a:t> was born on Friday, 13th of Rajab</a:t>
            </a:r>
          </a:p>
          <a:p>
            <a:endParaRPr lang="en-CA" dirty="0" smtClean="0">
              <a:latin typeface="+mj-lt"/>
            </a:endParaRPr>
          </a:p>
          <a:p>
            <a:r>
              <a:rPr lang="en-CA" dirty="0" smtClean="0">
                <a:latin typeface="+mj-lt"/>
              </a:rPr>
              <a:t>His birth was special as he is the only person to have been born inside the Holy Ka'ba</a:t>
            </a:r>
          </a:p>
          <a:p>
            <a:endParaRPr lang="en-CA" dirty="0" smtClean="0">
              <a:latin typeface="+mj-lt"/>
            </a:endParaRPr>
          </a:p>
          <a:p>
            <a:r>
              <a:rPr lang="en-CA" dirty="0" smtClean="0">
                <a:latin typeface="+mj-lt"/>
              </a:rPr>
              <a:t>Upon birth, his eyes first fell on the Holy Prophet </a:t>
            </a:r>
            <a:r>
              <a:rPr lang="en-CA" dirty="0" smtClean="0"/>
              <a:t> </a:t>
            </a:r>
            <a:r>
              <a:rPr lang="ar-AE" dirty="0" smtClean="0"/>
              <a:t>صلی اللہ علیہ وسلم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>
                <a:latin typeface="+mj-lt"/>
              </a:rPr>
              <a:t>His name was suggested by the Holy Prophet        </a:t>
            </a:r>
            <a:r>
              <a:rPr lang="ar-AE" dirty="0" smtClean="0">
                <a:latin typeface="+mj-lt"/>
              </a:rPr>
              <a:t>صلی اللہ علیہ وسلم</a:t>
            </a:r>
            <a:endParaRPr lang="en-CA" dirty="0" smtClean="0">
              <a:latin typeface="+mj-lt"/>
            </a:endParaRPr>
          </a:p>
          <a:p>
            <a:endParaRPr lang="en-CA" dirty="0" smtClean="0">
              <a:latin typeface="+mj-lt"/>
            </a:endParaRPr>
          </a:p>
          <a:p>
            <a:endParaRPr lang="en-CA" dirty="0" smtClean="0">
              <a:latin typeface="+mj-lt"/>
            </a:endParaRPr>
          </a:p>
          <a:p>
            <a:endParaRPr lang="en-CA" dirty="0" smtClean="0">
              <a:latin typeface="+mj-lt"/>
            </a:endParaRPr>
          </a:p>
          <a:p>
            <a:endParaRPr lang="en-C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1423</Words>
  <Application>Microsoft Office PowerPoint</Application>
  <PresentationFormat>On-screen Show (4:3)</PresentationFormat>
  <Paragraphs>270</Paragraphs>
  <Slides>32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Contents</vt:lpstr>
      <vt:lpstr>Introduction</vt:lpstr>
      <vt:lpstr>His Titles</vt:lpstr>
      <vt:lpstr>His Titles</vt:lpstr>
      <vt:lpstr>His Titles</vt:lpstr>
      <vt:lpstr>Birth</vt:lpstr>
      <vt:lpstr>Childhood</vt:lpstr>
      <vt:lpstr>Marriage and Family </vt:lpstr>
      <vt:lpstr>Marriage and Family</vt:lpstr>
      <vt:lpstr>Marriage and Family</vt:lpstr>
      <vt:lpstr>Love for Allah سبحانه و تعالى  and  the Holy Prophet </vt:lpstr>
      <vt:lpstr>Devotion to Islam</vt:lpstr>
      <vt:lpstr>Devotion to Islam</vt:lpstr>
      <vt:lpstr>His Strength &amp; Courage</vt:lpstr>
      <vt:lpstr>His Strength &amp; Courage</vt:lpstr>
      <vt:lpstr>His Strength &amp; Courage</vt:lpstr>
      <vt:lpstr>His Strength &amp; Courage</vt:lpstr>
      <vt:lpstr>His Knowledge</vt:lpstr>
      <vt:lpstr>His Spiritual Attainment</vt:lpstr>
      <vt:lpstr>His Spiritual Attainment</vt:lpstr>
      <vt:lpstr>Faith in the Holy Prophet </vt:lpstr>
      <vt:lpstr>Relationship with Sahaba</vt:lpstr>
      <vt:lpstr>Special Honour</vt:lpstr>
      <vt:lpstr>Martyrdom</vt:lpstr>
      <vt:lpstr>Selected Quotes of  Sayyidina Ali رضي الله عنه </vt:lpstr>
      <vt:lpstr>Tribute to  Sayyidina Ali رضي الله عنه</vt:lpstr>
      <vt:lpstr>Sources</vt:lpstr>
      <vt:lpstr>Dua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 Ahmad</dc:creator>
  <cp:lastModifiedBy>Home</cp:lastModifiedBy>
  <cp:revision>135</cp:revision>
  <dcterms:created xsi:type="dcterms:W3CDTF">2015-05-31T17:47:00Z</dcterms:created>
  <dcterms:modified xsi:type="dcterms:W3CDTF">2016-06-22T20:57:42Z</dcterms:modified>
</cp:coreProperties>
</file>