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notesMasterIdLst>
    <p:notesMasterId r:id="rId13"/>
  </p:notesMasterIdLst>
  <p:sldIdLst>
    <p:sldId id="256" r:id="rId2"/>
    <p:sldId id="257" r:id="rId3"/>
    <p:sldId id="258" r:id="rId4"/>
    <p:sldId id="266" r:id="rId5"/>
    <p:sldId id="268" r:id="rId6"/>
    <p:sldId id="259" r:id="rId7"/>
    <p:sldId id="260" r:id="rId8"/>
    <p:sldId id="269" r:id="rId9"/>
    <p:sldId id="261"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15" autoAdjust="0"/>
    <p:restoredTop sz="94660"/>
  </p:normalViewPr>
  <p:slideViewPr>
    <p:cSldViewPr snapToGrid="0">
      <p:cViewPr varScale="1">
        <p:scale>
          <a:sx n="91" d="100"/>
          <a:sy n="91" d="100"/>
        </p:scale>
        <p:origin x="-312"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5C8AD4-BDB0-481E-AFA9-305AC5D9AD20}" type="datetimeFigureOut">
              <a:rPr lang="en-CA" smtClean="0"/>
              <a:pPr/>
              <a:t>2017-08-02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888CD4-599F-4910-B562-CA7002063A0A}" type="slidenum">
              <a:rPr lang="en-CA" smtClean="0"/>
              <a:pPr/>
              <a:t>‹#›</a:t>
            </a:fld>
            <a:endParaRPr lang="en-CA"/>
          </a:p>
        </p:txBody>
      </p:sp>
    </p:spTree>
    <p:extLst>
      <p:ext uri="{BB962C8B-B14F-4D97-AF65-F5344CB8AC3E}">
        <p14:creationId xmlns:p14="http://schemas.microsoft.com/office/powerpoint/2010/main" xmlns="" val="1012836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2888CD4-599F-4910-B562-CA7002063A0A}" type="slidenum">
              <a:rPr lang="en-CA" smtClean="0"/>
              <a:pPr/>
              <a:t>11</a:t>
            </a:fld>
            <a:endParaRPr lang="en-CA"/>
          </a:p>
        </p:txBody>
      </p:sp>
    </p:spTree>
    <p:extLst>
      <p:ext uri="{BB962C8B-B14F-4D97-AF65-F5344CB8AC3E}">
        <p14:creationId xmlns:p14="http://schemas.microsoft.com/office/powerpoint/2010/main" xmlns="" val="24963002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0065356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920117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723078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582749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69529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88106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815252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xmlns="" val="3131051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99048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994566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4139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53094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49315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93615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53966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070219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97944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White">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8/2/2017</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20632366"/>
      </p:ext>
    </p:extLst>
  </p:cSld>
  <p:clrMap bg1="dk1" tx1="lt1" bg2="dk2"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 id="2147483719" r:id="rId14"/>
    <p:sldLayoutId id="2147483720" r:id="rId15"/>
    <p:sldLayoutId id="2147483721" r:id="rId16"/>
    <p:sldLayoutId id="214748372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adrasahidaya.net/KeyToIslamContentssecondedition.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8946" y="5137104"/>
            <a:ext cx="11019775" cy="1720896"/>
          </a:xfrm>
        </p:spPr>
        <p:txBody>
          <a:bodyPr>
            <a:normAutofit fontScale="90000"/>
          </a:bodyPr>
          <a:lstStyle/>
          <a:p>
            <a:r>
              <a:rPr lang="en-CA" sz="6700" b="1" dirty="0" err="1" smtClean="0">
                <a:solidFill>
                  <a:schemeClr val="bg1">
                    <a:lumMod val="95000"/>
                    <a:lumOff val="5000"/>
                  </a:schemeClr>
                </a:solidFill>
              </a:rPr>
              <a:t>SAYYiDINA</a:t>
            </a:r>
            <a:r>
              <a:rPr lang="en-CA" sz="6700" b="1" dirty="0" smtClean="0">
                <a:solidFill>
                  <a:schemeClr val="bg1">
                    <a:lumMod val="95000"/>
                    <a:lumOff val="5000"/>
                  </a:schemeClr>
                </a:solidFill>
              </a:rPr>
              <a:t> Umar Ibn Al-</a:t>
            </a:r>
            <a:r>
              <a:rPr lang="en-CA" sz="6700" b="1" dirty="0" err="1" smtClean="0">
                <a:solidFill>
                  <a:schemeClr val="bg1">
                    <a:lumMod val="95000"/>
                    <a:lumOff val="5000"/>
                  </a:schemeClr>
                </a:solidFill>
              </a:rPr>
              <a:t>KhatTab</a:t>
            </a:r>
            <a:r>
              <a:rPr lang="en-CA" dirty="0" smtClean="0">
                <a:solidFill>
                  <a:schemeClr val="bg1">
                    <a:lumMod val="95000"/>
                    <a:lumOff val="5000"/>
                  </a:schemeClr>
                </a:solidFill>
              </a:rPr>
              <a:t/>
            </a:r>
            <a:br>
              <a:rPr lang="en-CA" dirty="0" smtClean="0">
                <a:solidFill>
                  <a:schemeClr val="bg1">
                    <a:lumMod val="95000"/>
                    <a:lumOff val="5000"/>
                  </a:schemeClr>
                </a:solidFill>
              </a:rPr>
            </a:br>
            <a:r>
              <a:rPr lang="en-CA" sz="6000" dirty="0">
                <a:solidFill>
                  <a:schemeClr val="bg1">
                    <a:lumMod val="95000"/>
                    <a:lumOff val="5000"/>
                  </a:schemeClr>
                </a:solidFill>
              </a:rPr>
              <a:t>(</a:t>
            </a:r>
            <a:r>
              <a:rPr lang="en-CA" sz="4000" dirty="0" smtClean="0">
                <a:solidFill>
                  <a:schemeClr val="bg1">
                    <a:lumMod val="95000"/>
                    <a:lumOff val="5000"/>
                  </a:schemeClr>
                </a:solidFill>
              </a:rPr>
              <a:t>Rady </a:t>
            </a:r>
            <a:r>
              <a:rPr lang="en-CA" sz="4000" dirty="0">
                <a:solidFill>
                  <a:schemeClr val="bg1">
                    <a:lumMod val="95000"/>
                    <a:lumOff val="5000"/>
                  </a:schemeClr>
                </a:solidFill>
              </a:rPr>
              <a:t>Allahu </a:t>
            </a:r>
            <a:r>
              <a:rPr lang="en-CA" sz="4000" dirty="0" smtClean="0">
                <a:solidFill>
                  <a:schemeClr val="bg1">
                    <a:lumMod val="95000"/>
                    <a:lumOff val="5000"/>
                  </a:schemeClr>
                </a:solidFill>
              </a:rPr>
              <a:t>Anhu)</a:t>
            </a:r>
            <a:r>
              <a:rPr lang="en-CA" dirty="0" smtClean="0">
                <a:solidFill>
                  <a:schemeClr val="bg1">
                    <a:lumMod val="95000"/>
                    <a:lumOff val="5000"/>
                  </a:schemeClr>
                </a:solidFill>
              </a:rPr>
              <a:t/>
            </a:r>
            <a:br>
              <a:rPr lang="en-CA" dirty="0" smtClean="0">
                <a:solidFill>
                  <a:schemeClr val="bg1">
                    <a:lumMod val="95000"/>
                    <a:lumOff val="5000"/>
                  </a:schemeClr>
                </a:solidFill>
              </a:rPr>
            </a:br>
            <a:r>
              <a:rPr lang="en-CA" dirty="0" smtClean="0">
                <a:solidFill>
                  <a:schemeClr val="bg1">
                    <a:lumMod val="95000"/>
                    <a:lumOff val="5000"/>
                  </a:schemeClr>
                </a:solidFill>
              </a:rPr>
              <a:t> </a:t>
            </a:r>
            <a:br>
              <a:rPr lang="en-CA" dirty="0" smtClean="0">
                <a:solidFill>
                  <a:schemeClr val="bg1">
                    <a:lumMod val="95000"/>
                    <a:lumOff val="5000"/>
                  </a:schemeClr>
                </a:solidFill>
              </a:rPr>
            </a:br>
            <a:endParaRPr lang="en-CA" dirty="0">
              <a:solidFill>
                <a:schemeClr val="bg1">
                  <a:lumMod val="95000"/>
                  <a:lumOff val="5000"/>
                </a:schemeClr>
              </a:solidFill>
            </a:endParaRPr>
          </a:p>
        </p:txBody>
      </p:sp>
      <p:pic>
        <p:nvPicPr>
          <p:cNvPr id="4" name="Picture 3" descr="http://www.geocities.ws/sjalam/gif/Bismillah3B.gif"/>
          <p:cNvPicPr/>
          <p:nvPr/>
        </p:nvPicPr>
        <p:blipFill>
          <a:blip r:embed="rId2">
            <a:extLst>
              <a:ext uri="{28A0092B-C50C-407E-A947-70E740481C1C}">
                <a14:useLocalDpi xmlns:a14="http://schemas.microsoft.com/office/drawing/2010/main" xmlns="" val="0"/>
              </a:ext>
            </a:extLst>
          </a:blip>
          <a:srcRect/>
          <a:stretch>
            <a:fillRect/>
          </a:stretch>
        </p:blipFill>
        <p:spPr bwMode="auto">
          <a:xfrm>
            <a:off x="3839435" y="229090"/>
            <a:ext cx="4460952" cy="2553630"/>
          </a:xfrm>
          <a:prstGeom prst="rect">
            <a:avLst/>
          </a:prstGeom>
          <a:noFill/>
          <a:ln>
            <a:noFill/>
          </a:ln>
          <a:effectLst>
            <a:glow rad="127000">
              <a:schemeClr val="tx1">
                <a:lumMod val="95000"/>
              </a:schemeClr>
            </a:glow>
          </a:effectLst>
        </p:spPr>
      </p:pic>
      <p:sp>
        <p:nvSpPr>
          <p:cNvPr id="6" name="TextBox 5"/>
          <p:cNvSpPr txBox="1"/>
          <p:nvPr/>
        </p:nvSpPr>
        <p:spPr>
          <a:xfrm>
            <a:off x="453103" y="5768846"/>
            <a:ext cx="2383427" cy="923330"/>
          </a:xfrm>
          <a:prstGeom prst="rect">
            <a:avLst/>
          </a:prstGeom>
          <a:noFill/>
        </p:spPr>
        <p:txBody>
          <a:bodyPr wrap="square" rtlCol="0">
            <a:spAutoFit/>
          </a:bodyPr>
          <a:lstStyle/>
          <a:p>
            <a:r>
              <a:rPr lang="en-CA" dirty="0" smtClean="0">
                <a:solidFill>
                  <a:schemeClr val="bg1">
                    <a:lumMod val="95000"/>
                    <a:lumOff val="5000"/>
                  </a:schemeClr>
                </a:solidFill>
              </a:rPr>
              <a:t>Safraaz </a:t>
            </a:r>
            <a:r>
              <a:rPr lang="en-CA" dirty="0" err="1" smtClean="0">
                <a:solidFill>
                  <a:schemeClr val="bg1">
                    <a:lumMod val="95000"/>
                    <a:lumOff val="5000"/>
                  </a:schemeClr>
                </a:solidFill>
              </a:rPr>
              <a:t>Isuf</a:t>
            </a:r>
            <a:endParaRPr lang="en-CA" dirty="0" smtClean="0">
              <a:solidFill>
                <a:schemeClr val="bg1">
                  <a:lumMod val="95000"/>
                  <a:lumOff val="5000"/>
                </a:schemeClr>
              </a:solidFill>
            </a:endParaRPr>
          </a:p>
          <a:p>
            <a:r>
              <a:rPr lang="en-CA" dirty="0" smtClean="0">
                <a:solidFill>
                  <a:schemeClr val="bg1">
                    <a:lumMod val="95000"/>
                    <a:lumOff val="5000"/>
                  </a:schemeClr>
                </a:solidFill>
              </a:rPr>
              <a:t>28</a:t>
            </a:r>
            <a:r>
              <a:rPr lang="en-CA" baseline="30000" dirty="0" smtClean="0">
                <a:solidFill>
                  <a:schemeClr val="bg1">
                    <a:lumMod val="95000"/>
                    <a:lumOff val="5000"/>
                  </a:schemeClr>
                </a:solidFill>
              </a:rPr>
              <a:t>th</a:t>
            </a:r>
            <a:r>
              <a:rPr lang="en-CA" dirty="0" smtClean="0">
                <a:solidFill>
                  <a:schemeClr val="bg1">
                    <a:lumMod val="95000"/>
                    <a:lumOff val="5000"/>
                  </a:schemeClr>
                </a:solidFill>
              </a:rPr>
              <a:t> </a:t>
            </a:r>
            <a:r>
              <a:rPr lang="en-CA" dirty="0" err="1" smtClean="0">
                <a:solidFill>
                  <a:schemeClr val="bg1">
                    <a:lumMod val="95000"/>
                    <a:lumOff val="5000"/>
                  </a:schemeClr>
                </a:solidFill>
              </a:rPr>
              <a:t>Dhul</a:t>
            </a:r>
            <a:r>
              <a:rPr lang="en-CA" dirty="0" smtClean="0">
                <a:solidFill>
                  <a:schemeClr val="bg1">
                    <a:lumMod val="95000"/>
                    <a:lumOff val="5000"/>
                  </a:schemeClr>
                </a:solidFill>
              </a:rPr>
              <a:t> </a:t>
            </a:r>
            <a:r>
              <a:rPr lang="en-CA" dirty="0" err="1">
                <a:solidFill>
                  <a:schemeClr val="bg1">
                    <a:lumMod val="95000"/>
                    <a:lumOff val="5000"/>
                  </a:schemeClr>
                </a:solidFill>
              </a:rPr>
              <a:t>H</a:t>
            </a:r>
            <a:r>
              <a:rPr lang="en-CA" dirty="0" err="1" smtClean="0">
                <a:solidFill>
                  <a:schemeClr val="bg1">
                    <a:lumMod val="95000"/>
                    <a:lumOff val="5000"/>
                  </a:schemeClr>
                </a:solidFill>
              </a:rPr>
              <a:t>ijjah</a:t>
            </a:r>
            <a:r>
              <a:rPr lang="en-CA" dirty="0" smtClean="0">
                <a:solidFill>
                  <a:schemeClr val="bg1">
                    <a:lumMod val="95000"/>
                    <a:lumOff val="5000"/>
                  </a:schemeClr>
                </a:solidFill>
              </a:rPr>
              <a:t> 1437</a:t>
            </a:r>
          </a:p>
          <a:p>
            <a:r>
              <a:rPr lang="en-CA" dirty="0" smtClean="0">
                <a:solidFill>
                  <a:schemeClr val="bg1">
                    <a:lumMod val="95000"/>
                    <a:lumOff val="5000"/>
                  </a:schemeClr>
                </a:solidFill>
              </a:rPr>
              <a:t>October 29</a:t>
            </a:r>
            <a:r>
              <a:rPr lang="en-CA" baseline="30000" dirty="0" smtClean="0">
                <a:solidFill>
                  <a:schemeClr val="bg1">
                    <a:lumMod val="95000"/>
                    <a:lumOff val="5000"/>
                  </a:schemeClr>
                </a:solidFill>
              </a:rPr>
              <a:t>th</a:t>
            </a:r>
            <a:r>
              <a:rPr lang="en-CA" dirty="0" smtClean="0">
                <a:solidFill>
                  <a:schemeClr val="bg1">
                    <a:lumMod val="95000"/>
                    <a:lumOff val="5000"/>
                  </a:schemeClr>
                </a:solidFill>
              </a:rPr>
              <a:t> 2016</a:t>
            </a:r>
            <a:endParaRPr lang="en-CA" dirty="0">
              <a:solidFill>
                <a:schemeClr val="bg1">
                  <a:lumMod val="95000"/>
                  <a:lumOff val="5000"/>
                </a:schemeClr>
              </a:solidFill>
            </a:endParaRPr>
          </a:p>
        </p:txBody>
      </p:sp>
    </p:spTree>
    <p:extLst>
      <p:ext uri="{BB962C8B-B14F-4D97-AF65-F5344CB8AC3E}">
        <p14:creationId xmlns:p14="http://schemas.microsoft.com/office/powerpoint/2010/main" xmlns="" val="4103126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420914"/>
            <a:ext cx="10131425" cy="1456267"/>
          </a:xfrm>
        </p:spPr>
        <p:txBody>
          <a:bodyPr>
            <a:normAutofit/>
          </a:bodyPr>
          <a:lstStyle/>
          <a:p>
            <a:r>
              <a:rPr lang="en-CA" sz="4000" b="1" u="sng" dirty="0" smtClean="0">
                <a:solidFill>
                  <a:schemeClr val="bg1">
                    <a:lumMod val="95000"/>
                    <a:lumOff val="5000"/>
                  </a:schemeClr>
                </a:solidFill>
              </a:rPr>
              <a:t>The love for </a:t>
            </a:r>
            <a:r>
              <a:rPr lang="en-CA" sz="4000" b="1" u="sng" dirty="0">
                <a:solidFill>
                  <a:schemeClr val="bg1">
                    <a:lumMod val="95000"/>
                    <a:lumOff val="5000"/>
                  </a:schemeClr>
                </a:solidFill>
              </a:rPr>
              <a:t>the Prophet</a:t>
            </a:r>
            <a:r>
              <a:rPr lang="en-CA" b="1" u="sng" dirty="0">
                <a:solidFill>
                  <a:schemeClr val="bg1">
                    <a:lumMod val="95000"/>
                    <a:lumOff val="5000"/>
                  </a:schemeClr>
                </a:solidFill>
              </a:rPr>
              <a:t> </a:t>
            </a:r>
            <a:r>
              <a:rPr lang="en-CA" sz="2000" b="1" u="sng" dirty="0">
                <a:solidFill>
                  <a:schemeClr val="bg1">
                    <a:lumMod val="95000"/>
                    <a:lumOff val="5000"/>
                  </a:schemeClr>
                </a:solidFill>
              </a:rPr>
              <a:t>(peace be upon Him)</a:t>
            </a:r>
            <a:r>
              <a:rPr lang="en-CA" sz="3200" b="1" dirty="0">
                <a:solidFill>
                  <a:schemeClr val="bg1">
                    <a:lumMod val="95000"/>
                    <a:lumOff val="5000"/>
                  </a:schemeClr>
                </a:solidFill>
              </a:rPr>
              <a:t/>
            </a:r>
            <a:br>
              <a:rPr lang="en-CA" sz="3200" b="1" dirty="0">
                <a:solidFill>
                  <a:schemeClr val="bg1">
                    <a:lumMod val="95000"/>
                    <a:lumOff val="5000"/>
                  </a:schemeClr>
                </a:solidFill>
              </a:rPr>
            </a:br>
            <a:endParaRPr lang="en-CA" b="1" dirty="0">
              <a:solidFill>
                <a:schemeClr val="bg1">
                  <a:lumMod val="95000"/>
                  <a:lumOff val="5000"/>
                </a:schemeClr>
              </a:solidFill>
            </a:endParaRPr>
          </a:p>
        </p:txBody>
      </p:sp>
      <p:sp>
        <p:nvSpPr>
          <p:cNvPr id="3" name="Content Placeholder 2"/>
          <p:cNvSpPr>
            <a:spLocks noGrp="1"/>
          </p:cNvSpPr>
          <p:nvPr>
            <p:ph idx="1"/>
          </p:nvPr>
        </p:nvSpPr>
        <p:spPr>
          <a:xfrm>
            <a:off x="685800" y="1691306"/>
            <a:ext cx="10131425" cy="4627115"/>
          </a:xfrm>
        </p:spPr>
        <p:txBody>
          <a:bodyPr>
            <a:normAutofit/>
          </a:bodyPr>
          <a:lstStyle/>
          <a:p>
            <a:pPr>
              <a:buClrTx/>
            </a:pPr>
            <a:r>
              <a:rPr lang="en-CA" dirty="0" smtClean="0">
                <a:solidFill>
                  <a:schemeClr val="bg1">
                    <a:lumMod val="95000"/>
                    <a:lumOff val="5000"/>
                  </a:schemeClr>
                </a:solidFill>
              </a:rPr>
              <a:t>The </a:t>
            </a:r>
            <a:r>
              <a:rPr lang="en-CA" dirty="0">
                <a:solidFill>
                  <a:schemeClr val="bg1">
                    <a:lumMod val="95000"/>
                    <a:lumOff val="5000"/>
                  </a:schemeClr>
                </a:solidFill>
              </a:rPr>
              <a:t>Prophet (Peace be upon </a:t>
            </a:r>
            <a:r>
              <a:rPr lang="en-CA" dirty="0" smtClean="0">
                <a:solidFill>
                  <a:schemeClr val="bg1">
                    <a:lumMod val="95000"/>
                    <a:lumOff val="5000"/>
                  </a:schemeClr>
                </a:solidFill>
              </a:rPr>
              <a:t>him</a:t>
            </a:r>
            <a:r>
              <a:rPr lang="en-CA" dirty="0">
                <a:solidFill>
                  <a:schemeClr val="bg1">
                    <a:lumMod val="95000"/>
                    <a:lumOff val="5000"/>
                  </a:schemeClr>
                </a:solidFill>
              </a:rPr>
              <a:t>) said if there was to be another prophet to come it would have been </a:t>
            </a:r>
            <a:r>
              <a:rPr lang="en-CA" dirty="0" smtClean="0">
                <a:solidFill>
                  <a:schemeClr val="bg1">
                    <a:lumMod val="95000"/>
                    <a:lumOff val="5000"/>
                  </a:schemeClr>
                </a:solidFill>
              </a:rPr>
              <a:t>Sayyidina Umar (Rady Allahu </a:t>
            </a:r>
            <a:r>
              <a:rPr lang="en-CA" dirty="0" err="1" smtClean="0">
                <a:solidFill>
                  <a:schemeClr val="bg1">
                    <a:lumMod val="95000"/>
                    <a:lumOff val="5000"/>
                  </a:schemeClr>
                </a:solidFill>
              </a:rPr>
              <a:t>anhu</a:t>
            </a:r>
            <a:r>
              <a:rPr lang="en-CA" dirty="0" smtClean="0">
                <a:solidFill>
                  <a:schemeClr val="bg1">
                    <a:lumMod val="95000"/>
                    <a:lumOff val="5000"/>
                  </a:schemeClr>
                </a:solidFill>
              </a:rPr>
              <a:t>).</a:t>
            </a:r>
            <a:endParaRPr lang="en-CA" dirty="0">
              <a:solidFill>
                <a:schemeClr val="bg1">
                  <a:lumMod val="95000"/>
                  <a:lumOff val="5000"/>
                </a:schemeClr>
              </a:solidFill>
            </a:endParaRPr>
          </a:p>
          <a:p>
            <a:pPr>
              <a:buClrTx/>
            </a:pPr>
            <a:r>
              <a:rPr lang="en-CA" dirty="0" smtClean="0">
                <a:solidFill>
                  <a:schemeClr val="bg1">
                    <a:lumMod val="95000"/>
                    <a:lumOff val="5000"/>
                  </a:schemeClr>
                </a:solidFill>
              </a:rPr>
              <a:t>He </a:t>
            </a:r>
            <a:r>
              <a:rPr lang="en-CA" dirty="0">
                <a:solidFill>
                  <a:schemeClr val="bg1">
                    <a:lumMod val="95000"/>
                    <a:lumOff val="5000"/>
                  </a:schemeClr>
                </a:solidFill>
              </a:rPr>
              <a:t>asked permission from </a:t>
            </a:r>
            <a:r>
              <a:rPr lang="en-CA" dirty="0" err="1" smtClean="0">
                <a:solidFill>
                  <a:schemeClr val="bg1">
                    <a:lumMod val="95000"/>
                    <a:lumOff val="5000"/>
                  </a:schemeClr>
                </a:solidFill>
              </a:rPr>
              <a:t>Sayyidatina</a:t>
            </a:r>
            <a:r>
              <a:rPr lang="en-CA" dirty="0" smtClean="0">
                <a:solidFill>
                  <a:schemeClr val="bg1">
                    <a:lumMod val="95000"/>
                    <a:lumOff val="5000"/>
                  </a:schemeClr>
                </a:solidFill>
              </a:rPr>
              <a:t> </a:t>
            </a:r>
            <a:r>
              <a:rPr lang="en-CA" dirty="0">
                <a:solidFill>
                  <a:schemeClr val="bg1">
                    <a:lumMod val="95000"/>
                    <a:lumOff val="5000"/>
                  </a:schemeClr>
                </a:solidFill>
              </a:rPr>
              <a:t>Aisha </a:t>
            </a:r>
            <a:r>
              <a:rPr lang="en-CA" dirty="0" smtClean="0">
                <a:solidFill>
                  <a:schemeClr val="bg1">
                    <a:lumMod val="95000"/>
                    <a:lumOff val="5000"/>
                  </a:schemeClr>
                </a:solidFill>
              </a:rPr>
              <a:t>(Rady </a:t>
            </a:r>
            <a:r>
              <a:rPr lang="en-CA" dirty="0">
                <a:solidFill>
                  <a:schemeClr val="bg1">
                    <a:lumMod val="95000"/>
                    <a:lumOff val="5000"/>
                  </a:schemeClr>
                </a:solidFill>
              </a:rPr>
              <a:t>Allahu </a:t>
            </a:r>
            <a:r>
              <a:rPr lang="en-CA" dirty="0" err="1" smtClean="0">
                <a:solidFill>
                  <a:schemeClr val="bg1">
                    <a:lumMod val="95000"/>
                    <a:lumOff val="5000"/>
                  </a:schemeClr>
                </a:solidFill>
              </a:rPr>
              <a:t>anha</a:t>
            </a:r>
            <a:r>
              <a:rPr lang="en-CA" dirty="0" smtClean="0">
                <a:solidFill>
                  <a:schemeClr val="bg1">
                    <a:lumMod val="95000"/>
                    <a:lumOff val="5000"/>
                  </a:schemeClr>
                </a:solidFill>
              </a:rPr>
              <a:t>) to </a:t>
            </a:r>
            <a:r>
              <a:rPr lang="en-CA" dirty="0">
                <a:solidFill>
                  <a:schemeClr val="bg1">
                    <a:lumMod val="95000"/>
                    <a:lumOff val="5000"/>
                  </a:schemeClr>
                </a:solidFill>
              </a:rPr>
              <a:t>be buried with his Beloved and was granted permission. </a:t>
            </a:r>
          </a:p>
          <a:p>
            <a:pPr>
              <a:buClrTx/>
            </a:pPr>
            <a:r>
              <a:rPr lang="en-CA" dirty="0" smtClean="0">
                <a:solidFill>
                  <a:schemeClr val="bg1">
                    <a:lumMod val="95000"/>
                    <a:lumOff val="5000"/>
                  </a:schemeClr>
                </a:solidFill>
              </a:rPr>
              <a:t>Gave </a:t>
            </a:r>
            <a:r>
              <a:rPr lang="en-CA" dirty="0">
                <a:solidFill>
                  <a:schemeClr val="bg1">
                    <a:lumMod val="95000"/>
                    <a:lumOff val="5000"/>
                  </a:schemeClr>
                </a:solidFill>
              </a:rPr>
              <a:t>his </a:t>
            </a:r>
            <a:r>
              <a:rPr lang="en-CA" dirty="0" smtClean="0">
                <a:solidFill>
                  <a:schemeClr val="bg1">
                    <a:lumMod val="95000"/>
                    <a:lumOff val="5000"/>
                  </a:schemeClr>
                </a:solidFill>
              </a:rPr>
              <a:t>daughter </a:t>
            </a:r>
            <a:r>
              <a:rPr lang="en-CA" dirty="0" err="1" smtClean="0">
                <a:solidFill>
                  <a:schemeClr val="bg1">
                    <a:lumMod val="95000"/>
                    <a:lumOff val="5000"/>
                  </a:schemeClr>
                </a:solidFill>
              </a:rPr>
              <a:t>Sayyidatina</a:t>
            </a:r>
            <a:r>
              <a:rPr lang="en-CA" dirty="0" smtClean="0">
                <a:solidFill>
                  <a:schemeClr val="bg1">
                    <a:lumMod val="95000"/>
                    <a:lumOff val="5000"/>
                  </a:schemeClr>
                </a:solidFill>
              </a:rPr>
              <a:t> </a:t>
            </a:r>
            <a:r>
              <a:rPr lang="en-CA" dirty="0" err="1" smtClean="0">
                <a:solidFill>
                  <a:schemeClr val="bg1">
                    <a:lumMod val="95000"/>
                    <a:lumOff val="5000"/>
                  </a:schemeClr>
                </a:solidFill>
              </a:rPr>
              <a:t>Hafsa</a:t>
            </a:r>
            <a:r>
              <a:rPr lang="en-CA" dirty="0">
                <a:solidFill>
                  <a:schemeClr val="bg1">
                    <a:lumMod val="95000"/>
                    <a:lumOff val="5000"/>
                  </a:schemeClr>
                </a:solidFill>
              </a:rPr>
              <a:t> (Rady Allahu </a:t>
            </a:r>
            <a:r>
              <a:rPr lang="en-CA" dirty="0" err="1">
                <a:solidFill>
                  <a:schemeClr val="bg1">
                    <a:lumMod val="95000"/>
                    <a:lumOff val="5000"/>
                  </a:schemeClr>
                </a:solidFill>
              </a:rPr>
              <a:t>anha</a:t>
            </a:r>
            <a:r>
              <a:rPr lang="en-CA" dirty="0">
                <a:solidFill>
                  <a:schemeClr val="bg1">
                    <a:lumMod val="95000"/>
                    <a:lumOff val="5000"/>
                  </a:schemeClr>
                </a:solidFill>
              </a:rPr>
              <a:t>) in </a:t>
            </a:r>
            <a:r>
              <a:rPr lang="en-CA" dirty="0" smtClean="0">
                <a:solidFill>
                  <a:schemeClr val="bg1">
                    <a:lumMod val="95000"/>
                    <a:lumOff val="5000"/>
                  </a:schemeClr>
                </a:solidFill>
              </a:rPr>
              <a:t>marriage to </a:t>
            </a:r>
            <a:r>
              <a:rPr lang="en-CA" dirty="0">
                <a:solidFill>
                  <a:schemeClr val="bg1">
                    <a:lumMod val="95000"/>
                    <a:lumOff val="5000"/>
                  </a:schemeClr>
                </a:solidFill>
              </a:rPr>
              <a:t>t</a:t>
            </a:r>
            <a:r>
              <a:rPr lang="en-CA" dirty="0" smtClean="0">
                <a:solidFill>
                  <a:schemeClr val="bg1">
                    <a:lumMod val="95000"/>
                    <a:lumOff val="5000"/>
                  </a:schemeClr>
                </a:solidFill>
              </a:rPr>
              <a:t>he </a:t>
            </a:r>
            <a:r>
              <a:rPr lang="en-CA" dirty="0">
                <a:solidFill>
                  <a:schemeClr val="bg1">
                    <a:lumMod val="95000"/>
                    <a:lumOff val="5000"/>
                  </a:schemeClr>
                </a:solidFill>
              </a:rPr>
              <a:t>Prophet </a:t>
            </a:r>
            <a:r>
              <a:rPr lang="en-CA" dirty="0" smtClean="0">
                <a:solidFill>
                  <a:schemeClr val="bg1">
                    <a:lumMod val="95000"/>
                    <a:lumOff val="5000"/>
                  </a:schemeClr>
                </a:solidFill>
              </a:rPr>
              <a:t>(peace </a:t>
            </a:r>
            <a:r>
              <a:rPr lang="en-CA" dirty="0">
                <a:solidFill>
                  <a:schemeClr val="bg1">
                    <a:lumMod val="95000"/>
                    <a:lumOff val="5000"/>
                  </a:schemeClr>
                </a:solidFill>
              </a:rPr>
              <a:t>be upon </a:t>
            </a:r>
            <a:r>
              <a:rPr lang="en-CA" dirty="0" smtClean="0">
                <a:solidFill>
                  <a:schemeClr val="bg1">
                    <a:lumMod val="95000"/>
                    <a:lumOff val="5000"/>
                  </a:schemeClr>
                </a:solidFill>
              </a:rPr>
              <a:t>him).</a:t>
            </a:r>
            <a:endParaRPr lang="en-CA" dirty="0">
              <a:solidFill>
                <a:schemeClr val="bg1">
                  <a:lumMod val="95000"/>
                  <a:lumOff val="5000"/>
                </a:schemeClr>
              </a:solidFill>
            </a:endParaRPr>
          </a:p>
          <a:p>
            <a:pPr>
              <a:buClrTx/>
            </a:pPr>
            <a:r>
              <a:rPr lang="en-CA" dirty="0" smtClean="0">
                <a:solidFill>
                  <a:schemeClr val="bg1">
                    <a:lumMod val="95000"/>
                    <a:lumOff val="5000"/>
                  </a:schemeClr>
                </a:solidFill>
              </a:rPr>
              <a:t>Loves </a:t>
            </a:r>
            <a:r>
              <a:rPr lang="en-CA" dirty="0">
                <a:solidFill>
                  <a:schemeClr val="bg1">
                    <a:lumMod val="95000"/>
                    <a:lumOff val="5000"/>
                  </a:schemeClr>
                </a:solidFill>
              </a:rPr>
              <a:t>t</a:t>
            </a:r>
            <a:r>
              <a:rPr lang="en-CA" dirty="0" smtClean="0">
                <a:solidFill>
                  <a:schemeClr val="bg1">
                    <a:lumMod val="95000"/>
                    <a:lumOff val="5000"/>
                  </a:schemeClr>
                </a:solidFill>
              </a:rPr>
              <a:t>he </a:t>
            </a:r>
            <a:r>
              <a:rPr lang="en-CA" dirty="0">
                <a:solidFill>
                  <a:schemeClr val="bg1">
                    <a:lumMod val="95000"/>
                    <a:lumOff val="5000"/>
                  </a:schemeClr>
                </a:solidFill>
              </a:rPr>
              <a:t>Prophet </a:t>
            </a:r>
            <a:r>
              <a:rPr lang="en-CA" dirty="0" smtClean="0">
                <a:solidFill>
                  <a:schemeClr val="bg1">
                    <a:lumMod val="95000"/>
                    <a:lumOff val="5000"/>
                  </a:schemeClr>
                </a:solidFill>
              </a:rPr>
              <a:t>(peace </a:t>
            </a:r>
            <a:r>
              <a:rPr lang="en-CA" dirty="0">
                <a:solidFill>
                  <a:schemeClr val="bg1">
                    <a:lumMod val="95000"/>
                    <a:lumOff val="5000"/>
                  </a:schemeClr>
                </a:solidFill>
              </a:rPr>
              <a:t>be upon </a:t>
            </a:r>
            <a:r>
              <a:rPr lang="en-CA" dirty="0" smtClean="0">
                <a:solidFill>
                  <a:schemeClr val="bg1">
                    <a:lumMod val="95000"/>
                    <a:lumOff val="5000"/>
                  </a:schemeClr>
                </a:solidFill>
              </a:rPr>
              <a:t>him</a:t>
            </a:r>
            <a:r>
              <a:rPr lang="en-CA" dirty="0">
                <a:solidFill>
                  <a:schemeClr val="bg1">
                    <a:lumMod val="95000"/>
                    <a:lumOff val="5000"/>
                  </a:schemeClr>
                </a:solidFill>
              </a:rPr>
              <a:t>) more than himself and </a:t>
            </a:r>
            <a:r>
              <a:rPr lang="en-CA" dirty="0" smtClean="0">
                <a:solidFill>
                  <a:schemeClr val="bg1">
                    <a:lumMod val="95000"/>
                    <a:lumOff val="5000"/>
                  </a:schemeClr>
                </a:solidFill>
              </a:rPr>
              <a:t>anyone else except Allah </a:t>
            </a:r>
            <a:r>
              <a:rPr lang="en-CA" dirty="0">
                <a:solidFill>
                  <a:schemeClr val="bg1">
                    <a:lumMod val="95000"/>
                    <a:lumOff val="5000"/>
                  </a:schemeClr>
                </a:solidFill>
              </a:rPr>
              <a:t>(</a:t>
            </a:r>
            <a:r>
              <a:rPr lang="en-CA" dirty="0" err="1">
                <a:solidFill>
                  <a:schemeClr val="bg1">
                    <a:lumMod val="95000"/>
                    <a:lumOff val="5000"/>
                  </a:schemeClr>
                </a:solidFill>
              </a:rPr>
              <a:t>Subhanahu</a:t>
            </a:r>
            <a:r>
              <a:rPr lang="en-CA" dirty="0">
                <a:solidFill>
                  <a:schemeClr val="bg1">
                    <a:lumMod val="95000"/>
                    <a:lumOff val="5000"/>
                  </a:schemeClr>
                </a:solidFill>
              </a:rPr>
              <a:t> Wa </a:t>
            </a:r>
            <a:r>
              <a:rPr lang="en-CA" dirty="0" err="1">
                <a:solidFill>
                  <a:schemeClr val="bg1">
                    <a:lumMod val="95000"/>
                    <a:lumOff val="5000"/>
                  </a:schemeClr>
                </a:solidFill>
              </a:rPr>
              <a:t>Ta’ala</a:t>
            </a:r>
            <a:r>
              <a:rPr lang="en-CA" dirty="0">
                <a:solidFill>
                  <a:schemeClr val="bg1">
                    <a:lumMod val="95000"/>
                    <a:lumOff val="5000"/>
                  </a:schemeClr>
                </a:solidFill>
              </a:rPr>
              <a:t>) </a:t>
            </a:r>
            <a:endParaRPr lang="en-CA" dirty="0" smtClean="0">
              <a:solidFill>
                <a:schemeClr val="bg1">
                  <a:lumMod val="95000"/>
                  <a:lumOff val="5000"/>
                </a:schemeClr>
              </a:solidFill>
            </a:endParaRPr>
          </a:p>
          <a:p>
            <a:pPr>
              <a:buClrTx/>
            </a:pPr>
            <a:r>
              <a:rPr lang="en-CA" dirty="0" smtClean="0">
                <a:solidFill>
                  <a:schemeClr val="bg1">
                    <a:lumMod val="95000"/>
                    <a:lumOff val="5000"/>
                  </a:schemeClr>
                </a:solidFill>
              </a:rPr>
              <a:t>Once Mount </a:t>
            </a:r>
            <a:r>
              <a:rPr lang="en-CA" dirty="0" err="1" smtClean="0">
                <a:solidFill>
                  <a:schemeClr val="bg1">
                    <a:lumMod val="95000"/>
                    <a:lumOff val="5000"/>
                  </a:schemeClr>
                </a:solidFill>
              </a:rPr>
              <a:t>Uhud</a:t>
            </a:r>
            <a:r>
              <a:rPr lang="en-CA" dirty="0" smtClean="0">
                <a:solidFill>
                  <a:schemeClr val="bg1">
                    <a:lumMod val="95000"/>
                    <a:lumOff val="5000"/>
                  </a:schemeClr>
                </a:solidFill>
              </a:rPr>
              <a:t> began to shake when the Prophet (peace be upon him), Sayyidina Abu Bakr </a:t>
            </a:r>
            <a:r>
              <a:rPr lang="en-CA" dirty="0">
                <a:solidFill>
                  <a:schemeClr val="bg1">
                    <a:lumMod val="95000"/>
                    <a:lumOff val="5000"/>
                  </a:schemeClr>
                </a:solidFill>
              </a:rPr>
              <a:t>As-Siddique, Sayyidina Umar (Raday Allahu </a:t>
            </a:r>
            <a:r>
              <a:rPr lang="en-CA" dirty="0" err="1" smtClean="0">
                <a:solidFill>
                  <a:schemeClr val="bg1">
                    <a:lumMod val="95000"/>
                    <a:lumOff val="5000"/>
                  </a:schemeClr>
                </a:solidFill>
              </a:rPr>
              <a:t>anhu</a:t>
            </a:r>
            <a:r>
              <a:rPr lang="en-CA" dirty="0" smtClean="0">
                <a:solidFill>
                  <a:schemeClr val="bg1">
                    <a:lumMod val="95000"/>
                    <a:lumOff val="5000"/>
                  </a:schemeClr>
                </a:solidFill>
              </a:rPr>
              <a:t>) and Sayyidina </a:t>
            </a:r>
            <a:r>
              <a:rPr lang="en-CA" dirty="0" err="1" smtClean="0">
                <a:solidFill>
                  <a:schemeClr val="bg1">
                    <a:lumMod val="95000"/>
                    <a:lumOff val="5000"/>
                  </a:schemeClr>
                </a:solidFill>
              </a:rPr>
              <a:t>Uthman</a:t>
            </a:r>
            <a:r>
              <a:rPr lang="en-CA" dirty="0" smtClean="0">
                <a:solidFill>
                  <a:schemeClr val="bg1">
                    <a:lumMod val="95000"/>
                    <a:lumOff val="5000"/>
                  </a:schemeClr>
                </a:solidFill>
              </a:rPr>
              <a:t> (Rady Allahu </a:t>
            </a:r>
            <a:r>
              <a:rPr lang="en-CA" dirty="0" err="1" smtClean="0">
                <a:solidFill>
                  <a:schemeClr val="bg1">
                    <a:lumMod val="95000"/>
                    <a:lumOff val="5000"/>
                  </a:schemeClr>
                </a:solidFill>
              </a:rPr>
              <a:t>anhu</a:t>
            </a:r>
            <a:r>
              <a:rPr lang="en-CA" dirty="0" smtClean="0">
                <a:solidFill>
                  <a:schemeClr val="bg1">
                    <a:lumMod val="95000"/>
                    <a:lumOff val="5000"/>
                  </a:schemeClr>
                </a:solidFill>
              </a:rPr>
              <a:t>), were on it. The Holy Prophet (peace be upon him) told Mount </a:t>
            </a:r>
            <a:r>
              <a:rPr lang="en-CA" dirty="0" err="1" smtClean="0">
                <a:solidFill>
                  <a:schemeClr val="bg1">
                    <a:lumMod val="95000"/>
                    <a:lumOff val="5000"/>
                  </a:schemeClr>
                </a:solidFill>
              </a:rPr>
              <a:t>Uhud</a:t>
            </a:r>
            <a:r>
              <a:rPr lang="en-CA" dirty="0" smtClean="0">
                <a:solidFill>
                  <a:schemeClr val="bg1">
                    <a:lumMod val="95000"/>
                    <a:lumOff val="5000"/>
                  </a:schemeClr>
                </a:solidFill>
              </a:rPr>
              <a:t> to stop due to the high rankings that were on it. Furthermore, the Prophet informed Mount </a:t>
            </a:r>
            <a:r>
              <a:rPr lang="en-CA" dirty="0" err="1" smtClean="0">
                <a:solidFill>
                  <a:schemeClr val="bg1">
                    <a:lumMod val="95000"/>
                    <a:lumOff val="5000"/>
                  </a:schemeClr>
                </a:solidFill>
              </a:rPr>
              <a:t>Uhud</a:t>
            </a:r>
            <a:r>
              <a:rPr lang="en-CA" dirty="0" smtClean="0">
                <a:solidFill>
                  <a:schemeClr val="bg1">
                    <a:lumMod val="95000"/>
                    <a:lumOff val="5000"/>
                  </a:schemeClr>
                </a:solidFill>
              </a:rPr>
              <a:t> that on it were a Prophet, As-Siddique and two </a:t>
            </a:r>
            <a:r>
              <a:rPr lang="en-CA" dirty="0" err="1" smtClean="0">
                <a:solidFill>
                  <a:schemeClr val="bg1">
                    <a:lumMod val="95000"/>
                    <a:lumOff val="5000"/>
                  </a:schemeClr>
                </a:solidFill>
              </a:rPr>
              <a:t>shaheeds</a:t>
            </a:r>
            <a:r>
              <a:rPr lang="en-CA" dirty="0" smtClean="0">
                <a:solidFill>
                  <a:schemeClr val="bg1">
                    <a:lumMod val="95000"/>
                    <a:lumOff val="5000"/>
                  </a:schemeClr>
                </a:solidFill>
              </a:rPr>
              <a:t>.</a:t>
            </a:r>
          </a:p>
          <a:p>
            <a:endParaRPr lang="en-CA" dirty="0" smtClean="0"/>
          </a:p>
          <a:p>
            <a:endParaRPr lang="en-CA" dirty="0"/>
          </a:p>
        </p:txBody>
      </p:sp>
    </p:spTree>
    <p:extLst>
      <p:ext uri="{BB962C8B-B14F-4D97-AF65-F5344CB8AC3E}">
        <p14:creationId xmlns:p14="http://schemas.microsoft.com/office/powerpoint/2010/main" xmlns="" val="697021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8" y="174171"/>
            <a:ext cx="10131425" cy="1456267"/>
          </a:xfrm>
        </p:spPr>
        <p:txBody>
          <a:bodyPr>
            <a:normAutofit/>
          </a:bodyPr>
          <a:lstStyle/>
          <a:p>
            <a:r>
              <a:rPr lang="en-CA" sz="4000" b="1" u="sng" dirty="0" smtClean="0">
                <a:solidFill>
                  <a:schemeClr val="bg1">
                    <a:lumMod val="95000"/>
                    <a:lumOff val="5000"/>
                  </a:schemeClr>
                </a:solidFill>
              </a:rPr>
              <a:t>references</a:t>
            </a:r>
            <a:endParaRPr lang="en-CA" sz="4000" b="1" u="sng" dirty="0">
              <a:solidFill>
                <a:schemeClr val="bg1">
                  <a:lumMod val="95000"/>
                  <a:lumOff val="5000"/>
                </a:schemeClr>
              </a:solidFill>
            </a:endParaRPr>
          </a:p>
        </p:txBody>
      </p:sp>
      <p:sp>
        <p:nvSpPr>
          <p:cNvPr id="3" name="Content Placeholder 2"/>
          <p:cNvSpPr>
            <a:spLocks noGrp="1"/>
          </p:cNvSpPr>
          <p:nvPr>
            <p:ph idx="1"/>
          </p:nvPr>
        </p:nvSpPr>
        <p:spPr>
          <a:xfrm>
            <a:off x="685797" y="1198638"/>
            <a:ext cx="10583565" cy="4448304"/>
          </a:xfrm>
        </p:spPr>
        <p:txBody>
          <a:bodyPr>
            <a:normAutofit/>
          </a:bodyPr>
          <a:lstStyle/>
          <a:p>
            <a:pPr marL="457200" indent="-457200">
              <a:buFont typeface="+mj-lt"/>
              <a:buAutoNum type="arabicPeriod"/>
            </a:pPr>
            <a:endParaRPr lang="en-CA" sz="2000" u="sng" dirty="0" smtClean="0">
              <a:solidFill>
                <a:schemeClr val="bg1">
                  <a:lumMod val="95000"/>
                  <a:lumOff val="5000"/>
                </a:schemeClr>
              </a:solidFill>
            </a:endParaRPr>
          </a:p>
          <a:p>
            <a:pPr marL="457200" indent="-457200">
              <a:buClrTx/>
              <a:buFont typeface="+mj-lt"/>
              <a:buAutoNum type="arabicPeriod"/>
            </a:pPr>
            <a:r>
              <a:rPr lang="en-CA" sz="2000" u="sng" dirty="0" smtClean="0">
                <a:solidFill>
                  <a:schemeClr val="bg1">
                    <a:lumMod val="95000"/>
                    <a:lumOff val="5000"/>
                  </a:schemeClr>
                </a:solidFill>
              </a:rPr>
              <a:t>Reliance of the traveller,</a:t>
            </a:r>
            <a:r>
              <a:rPr lang="en-CA" sz="2000" dirty="0" smtClean="0">
                <a:solidFill>
                  <a:schemeClr val="bg1">
                    <a:lumMod val="95000"/>
                    <a:lumOff val="5000"/>
                  </a:schemeClr>
                </a:solidFill>
              </a:rPr>
              <a:t> by Ahmad ibn </a:t>
            </a:r>
            <a:r>
              <a:rPr lang="en-CA" sz="2000" dirty="0" err="1" smtClean="0">
                <a:solidFill>
                  <a:schemeClr val="bg1">
                    <a:lumMod val="95000"/>
                    <a:lumOff val="5000"/>
                  </a:schemeClr>
                </a:solidFill>
              </a:rPr>
              <a:t>Naqib</a:t>
            </a:r>
            <a:r>
              <a:rPr lang="en-CA" sz="2000" dirty="0" smtClean="0">
                <a:solidFill>
                  <a:schemeClr val="bg1">
                    <a:lumMod val="95000"/>
                    <a:lumOff val="5000"/>
                  </a:schemeClr>
                </a:solidFill>
              </a:rPr>
              <a:t> al-</a:t>
            </a:r>
            <a:r>
              <a:rPr lang="en-CA" sz="2000" dirty="0" err="1" smtClean="0">
                <a:solidFill>
                  <a:schemeClr val="bg1">
                    <a:lumMod val="95000"/>
                    <a:lumOff val="5000"/>
                  </a:schemeClr>
                </a:solidFill>
              </a:rPr>
              <a:t>Misri</a:t>
            </a:r>
            <a:r>
              <a:rPr lang="en-CA" sz="2000" dirty="0" smtClean="0">
                <a:solidFill>
                  <a:schemeClr val="bg1">
                    <a:lumMod val="95000"/>
                    <a:lumOff val="5000"/>
                  </a:schemeClr>
                </a:solidFill>
              </a:rPr>
              <a:t>, translated by </a:t>
            </a:r>
            <a:r>
              <a:rPr lang="en-CA" sz="2000" dirty="0" err="1" smtClean="0">
                <a:solidFill>
                  <a:schemeClr val="bg1">
                    <a:lumMod val="95000"/>
                    <a:lumOff val="5000"/>
                  </a:schemeClr>
                </a:solidFill>
              </a:rPr>
              <a:t>Nuh</a:t>
            </a:r>
            <a:r>
              <a:rPr lang="en-CA" sz="2000" dirty="0" smtClean="0">
                <a:solidFill>
                  <a:schemeClr val="bg1">
                    <a:lumMod val="95000"/>
                    <a:lumOff val="5000"/>
                  </a:schemeClr>
                </a:solidFill>
              </a:rPr>
              <a:t> Ha </a:t>
            </a:r>
            <a:r>
              <a:rPr lang="en-CA" sz="2000" dirty="0" err="1" smtClean="0">
                <a:solidFill>
                  <a:schemeClr val="bg1">
                    <a:lumMod val="95000"/>
                    <a:lumOff val="5000"/>
                  </a:schemeClr>
                </a:solidFill>
              </a:rPr>
              <a:t>Mim</a:t>
            </a:r>
            <a:r>
              <a:rPr lang="en-CA" sz="2000" dirty="0" smtClean="0">
                <a:solidFill>
                  <a:schemeClr val="bg1">
                    <a:lumMod val="95000"/>
                    <a:lumOff val="5000"/>
                  </a:schemeClr>
                </a:solidFill>
              </a:rPr>
              <a:t> Keller, Appendix page 1104.</a:t>
            </a:r>
          </a:p>
          <a:p>
            <a:pPr marL="457200" indent="-457200">
              <a:buClrTx/>
              <a:buFont typeface="+mj-lt"/>
              <a:buAutoNum type="arabicPeriod"/>
            </a:pPr>
            <a:r>
              <a:rPr lang="en-CA" sz="2000" u="sng" dirty="0" smtClean="0">
                <a:solidFill>
                  <a:schemeClr val="bg1">
                    <a:lumMod val="95000"/>
                    <a:lumOff val="5000"/>
                  </a:schemeClr>
                </a:solidFill>
              </a:rPr>
              <a:t>Key to Islam</a:t>
            </a:r>
            <a:r>
              <a:rPr lang="en-CA" sz="2000" dirty="0" smtClean="0">
                <a:solidFill>
                  <a:schemeClr val="bg1">
                    <a:lumMod val="95000"/>
                    <a:lumOff val="5000"/>
                  </a:schemeClr>
                </a:solidFill>
              </a:rPr>
              <a:t>, written by students of Madrasa al-</a:t>
            </a:r>
            <a:r>
              <a:rPr lang="en-CA" sz="2000" dirty="0" err="1" smtClean="0">
                <a:solidFill>
                  <a:schemeClr val="bg1">
                    <a:lumMod val="95000"/>
                    <a:lumOff val="5000"/>
                  </a:schemeClr>
                </a:solidFill>
              </a:rPr>
              <a:t>Hidaya</a:t>
            </a:r>
            <a:r>
              <a:rPr lang="en-CA" sz="2000" dirty="0" smtClean="0">
                <a:solidFill>
                  <a:schemeClr val="bg1">
                    <a:lumMod val="95000"/>
                    <a:lumOff val="5000"/>
                  </a:schemeClr>
                </a:solidFill>
              </a:rPr>
              <a:t>, Toronto, Ontario, </a:t>
            </a:r>
            <a:r>
              <a:rPr lang="en-CA" sz="2000" dirty="0" smtClean="0">
                <a:solidFill>
                  <a:schemeClr val="bg1">
                    <a:lumMod val="95000"/>
                    <a:lumOff val="5000"/>
                  </a:schemeClr>
                </a:solidFill>
                <a:hlinkClick r:id="rId3"/>
              </a:rPr>
              <a:t>http://www.madrasahidaya.net/KeyToIslamContentssecondedition.html</a:t>
            </a:r>
            <a:r>
              <a:rPr lang="en-CA" sz="2000" dirty="0" smtClean="0">
                <a:solidFill>
                  <a:schemeClr val="bg1">
                    <a:lumMod val="95000"/>
                    <a:lumOff val="5000"/>
                  </a:schemeClr>
                </a:solidFill>
              </a:rPr>
              <a:t>                                     Rabi </a:t>
            </a:r>
            <a:r>
              <a:rPr lang="en-CA" sz="2000" dirty="0" err="1" smtClean="0">
                <a:solidFill>
                  <a:schemeClr val="bg1">
                    <a:lumMod val="95000"/>
                    <a:lumOff val="5000"/>
                  </a:schemeClr>
                </a:solidFill>
              </a:rPr>
              <a:t>Awwal</a:t>
            </a:r>
            <a:r>
              <a:rPr lang="en-CA" sz="2000" dirty="0" smtClean="0">
                <a:solidFill>
                  <a:schemeClr val="bg1">
                    <a:lumMod val="95000"/>
                    <a:lumOff val="5000"/>
                  </a:schemeClr>
                </a:solidFill>
              </a:rPr>
              <a:t> 1425, May 2004</a:t>
            </a:r>
          </a:p>
          <a:p>
            <a:endParaRPr lang="en-CA" dirty="0" smtClean="0">
              <a:solidFill>
                <a:schemeClr val="bg1">
                  <a:lumMod val="95000"/>
                  <a:lumOff val="5000"/>
                </a:schemeClr>
              </a:solidFill>
            </a:endParaRPr>
          </a:p>
          <a:p>
            <a:pPr marL="0" indent="0">
              <a:buNone/>
            </a:pPr>
            <a:r>
              <a:rPr lang="en-CA" dirty="0" smtClean="0">
                <a:solidFill>
                  <a:schemeClr val="bg1">
                    <a:lumMod val="95000"/>
                    <a:lumOff val="5000"/>
                  </a:schemeClr>
                </a:solidFill>
              </a:rPr>
              <a:t> This presentation is by:</a:t>
            </a:r>
            <a:endParaRPr lang="en-CA" dirty="0">
              <a:solidFill>
                <a:schemeClr val="bg1">
                  <a:lumMod val="95000"/>
                  <a:lumOff val="5000"/>
                </a:schemeClr>
              </a:solidFill>
            </a:endParaRPr>
          </a:p>
          <a:p>
            <a:r>
              <a:rPr lang="en-CA" dirty="0" smtClean="0">
                <a:solidFill>
                  <a:schemeClr val="bg1">
                    <a:lumMod val="95000"/>
                    <a:lumOff val="5000"/>
                  </a:schemeClr>
                </a:solidFill>
              </a:rPr>
              <a:t>Safraaz </a:t>
            </a:r>
            <a:r>
              <a:rPr lang="en-CA" dirty="0" err="1" smtClean="0">
                <a:solidFill>
                  <a:schemeClr val="bg1">
                    <a:lumMod val="95000"/>
                    <a:lumOff val="5000"/>
                  </a:schemeClr>
                </a:solidFill>
              </a:rPr>
              <a:t>Isuf</a:t>
            </a:r>
            <a:endParaRPr lang="en-CA" dirty="0">
              <a:solidFill>
                <a:schemeClr val="bg1">
                  <a:lumMod val="95000"/>
                  <a:lumOff val="5000"/>
                </a:schemeClr>
              </a:solidFill>
            </a:endParaRPr>
          </a:p>
          <a:p>
            <a:r>
              <a:rPr lang="en-CA" dirty="0">
                <a:solidFill>
                  <a:schemeClr val="bg1">
                    <a:lumMod val="95000"/>
                    <a:lumOff val="5000"/>
                  </a:schemeClr>
                </a:solidFill>
              </a:rPr>
              <a:t>28</a:t>
            </a:r>
            <a:r>
              <a:rPr lang="en-CA" baseline="30000" dirty="0">
                <a:solidFill>
                  <a:schemeClr val="bg1">
                    <a:lumMod val="95000"/>
                    <a:lumOff val="5000"/>
                  </a:schemeClr>
                </a:solidFill>
              </a:rPr>
              <a:t>th</a:t>
            </a:r>
            <a:r>
              <a:rPr lang="en-CA" dirty="0">
                <a:solidFill>
                  <a:schemeClr val="bg1">
                    <a:lumMod val="95000"/>
                    <a:lumOff val="5000"/>
                  </a:schemeClr>
                </a:solidFill>
              </a:rPr>
              <a:t> </a:t>
            </a:r>
            <a:r>
              <a:rPr lang="en-CA" dirty="0" err="1" smtClean="0">
                <a:solidFill>
                  <a:schemeClr val="bg1">
                    <a:lumMod val="95000"/>
                    <a:lumOff val="5000"/>
                  </a:schemeClr>
                </a:solidFill>
              </a:rPr>
              <a:t>Dhul</a:t>
            </a:r>
            <a:r>
              <a:rPr lang="en-CA" dirty="0" smtClean="0">
                <a:solidFill>
                  <a:schemeClr val="bg1">
                    <a:lumMod val="95000"/>
                    <a:lumOff val="5000"/>
                  </a:schemeClr>
                </a:solidFill>
              </a:rPr>
              <a:t> </a:t>
            </a:r>
            <a:r>
              <a:rPr lang="en-CA" dirty="0" err="1">
                <a:solidFill>
                  <a:schemeClr val="bg1">
                    <a:lumMod val="95000"/>
                    <a:lumOff val="5000"/>
                  </a:schemeClr>
                </a:solidFill>
              </a:rPr>
              <a:t>H</a:t>
            </a:r>
            <a:r>
              <a:rPr lang="en-CA" dirty="0" err="1" smtClean="0">
                <a:solidFill>
                  <a:schemeClr val="bg1">
                    <a:lumMod val="95000"/>
                    <a:lumOff val="5000"/>
                  </a:schemeClr>
                </a:solidFill>
              </a:rPr>
              <a:t>ijjah</a:t>
            </a:r>
            <a:r>
              <a:rPr lang="en-CA" dirty="0" smtClean="0">
                <a:solidFill>
                  <a:schemeClr val="bg1">
                    <a:lumMod val="95000"/>
                    <a:lumOff val="5000"/>
                  </a:schemeClr>
                </a:solidFill>
              </a:rPr>
              <a:t> </a:t>
            </a:r>
            <a:r>
              <a:rPr lang="en-CA" dirty="0">
                <a:solidFill>
                  <a:schemeClr val="bg1">
                    <a:lumMod val="95000"/>
                    <a:lumOff val="5000"/>
                  </a:schemeClr>
                </a:solidFill>
              </a:rPr>
              <a:t>1437</a:t>
            </a:r>
          </a:p>
          <a:p>
            <a:r>
              <a:rPr lang="en-CA" dirty="0" smtClean="0">
                <a:solidFill>
                  <a:schemeClr val="bg1">
                    <a:lumMod val="95000"/>
                    <a:lumOff val="5000"/>
                  </a:schemeClr>
                </a:solidFill>
              </a:rPr>
              <a:t>October </a:t>
            </a:r>
            <a:r>
              <a:rPr lang="en-CA" dirty="0">
                <a:solidFill>
                  <a:schemeClr val="bg1">
                    <a:lumMod val="95000"/>
                    <a:lumOff val="5000"/>
                  </a:schemeClr>
                </a:solidFill>
              </a:rPr>
              <a:t>29</a:t>
            </a:r>
            <a:r>
              <a:rPr lang="en-CA" baseline="30000" dirty="0">
                <a:solidFill>
                  <a:schemeClr val="bg1">
                    <a:lumMod val="95000"/>
                    <a:lumOff val="5000"/>
                  </a:schemeClr>
                </a:solidFill>
              </a:rPr>
              <a:t>th</a:t>
            </a:r>
            <a:r>
              <a:rPr lang="en-CA" dirty="0">
                <a:solidFill>
                  <a:schemeClr val="bg1">
                    <a:lumMod val="95000"/>
                    <a:lumOff val="5000"/>
                  </a:schemeClr>
                </a:solidFill>
              </a:rPr>
              <a:t> 2016</a:t>
            </a:r>
          </a:p>
          <a:p>
            <a:endParaRPr lang="en-CA" dirty="0"/>
          </a:p>
        </p:txBody>
      </p:sp>
    </p:spTree>
    <p:extLst>
      <p:ext uri="{BB962C8B-B14F-4D97-AF65-F5344CB8AC3E}">
        <p14:creationId xmlns:p14="http://schemas.microsoft.com/office/powerpoint/2010/main" xmlns="" val="2458394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sz="4800" b="1" u="sng" dirty="0" smtClean="0">
                <a:solidFill>
                  <a:schemeClr val="bg1">
                    <a:lumMod val="95000"/>
                    <a:lumOff val="5000"/>
                  </a:schemeClr>
                </a:solidFill>
              </a:rPr>
              <a:t>Biography</a:t>
            </a:r>
            <a:r>
              <a:rPr lang="en-CA" sz="9600" u="sng" dirty="0" smtClean="0">
                <a:solidFill>
                  <a:schemeClr val="bg1">
                    <a:lumMod val="95000"/>
                    <a:lumOff val="5000"/>
                  </a:schemeClr>
                </a:solidFill>
              </a:rPr>
              <a:t/>
            </a:r>
            <a:br>
              <a:rPr lang="en-CA" sz="9600" u="sng" dirty="0" smtClean="0">
                <a:solidFill>
                  <a:schemeClr val="bg1">
                    <a:lumMod val="95000"/>
                    <a:lumOff val="5000"/>
                  </a:schemeClr>
                </a:solidFill>
              </a:rPr>
            </a:br>
            <a:endParaRPr lang="en-CA" sz="9600" u="sng" dirty="0">
              <a:solidFill>
                <a:schemeClr val="bg1">
                  <a:lumMod val="95000"/>
                  <a:lumOff val="5000"/>
                </a:schemeClr>
              </a:solidFill>
            </a:endParaRPr>
          </a:p>
        </p:txBody>
      </p:sp>
      <p:sp>
        <p:nvSpPr>
          <p:cNvPr id="3" name="Content Placeholder 2"/>
          <p:cNvSpPr>
            <a:spLocks noGrp="1"/>
          </p:cNvSpPr>
          <p:nvPr>
            <p:ph idx="1"/>
          </p:nvPr>
        </p:nvSpPr>
        <p:spPr>
          <a:xfrm>
            <a:off x="685800" y="1465172"/>
            <a:ext cx="10131425" cy="4161271"/>
          </a:xfrm>
        </p:spPr>
        <p:txBody>
          <a:bodyPr>
            <a:noAutofit/>
          </a:bodyPr>
          <a:lstStyle/>
          <a:p>
            <a:pPr>
              <a:buClr>
                <a:schemeClr val="bg1"/>
              </a:buClr>
              <a:buFont typeface="Arial" panose="020B0604020202020204" pitchFamily="34" charset="0"/>
              <a:buChar char="•"/>
            </a:pPr>
            <a:r>
              <a:rPr lang="en-CA" sz="2800" dirty="0" err="1" smtClean="0">
                <a:solidFill>
                  <a:schemeClr val="bg1">
                    <a:lumMod val="95000"/>
                    <a:lumOff val="5000"/>
                  </a:schemeClr>
                </a:solidFill>
              </a:rPr>
              <a:t>Sayyidina</a:t>
            </a:r>
            <a:r>
              <a:rPr lang="en-CA" sz="2800" dirty="0" smtClean="0">
                <a:solidFill>
                  <a:schemeClr val="bg1">
                    <a:lumMod val="95000"/>
                    <a:lumOff val="5000"/>
                  </a:schemeClr>
                </a:solidFill>
              </a:rPr>
              <a:t> </a:t>
            </a:r>
            <a:r>
              <a:rPr lang="en-CA" sz="2800" dirty="0" err="1" smtClean="0">
                <a:solidFill>
                  <a:schemeClr val="bg1">
                    <a:lumMod val="95000"/>
                    <a:lumOff val="5000"/>
                  </a:schemeClr>
                </a:solidFill>
              </a:rPr>
              <a:t>Umar</a:t>
            </a:r>
            <a:r>
              <a:rPr lang="en-CA" sz="2800" dirty="0" smtClean="0">
                <a:solidFill>
                  <a:schemeClr val="bg1">
                    <a:lumMod val="95000"/>
                    <a:lumOff val="5000"/>
                  </a:schemeClr>
                </a:solidFill>
              </a:rPr>
              <a:t> </a:t>
            </a:r>
            <a:r>
              <a:rPr lang="en-CA" sz="2800" dirty="0" err="1" smtClean="0">
                <a:solidFill>
                  <a:schemeClr val="bg1">
                    <a:lumMod val="95000"/>
                    <a:lumOff val="5000"/>
                  </a:schemeClr>
                </a:solidFill>
              </a:rPr>
              <a:t>ibn</a:t>
            </a:r>
            <a:r>
              <a:rPr lang="en-CA" sz="2800" dirty="0" smtClean="0">
                <a:solidFill>
                  <a:schemeClr val="bg1">
                    <a:lumMod val="95000"/>
                    <a:lumOff val="5000"/>
                  </a:schemeClr>
                </a:solidFill>
              </a:rPr>
              <a:t> Al-</a:t>
            </a:r>
            <a:r>
              <a:rPr lang="en-CA" sz="2800" dirty="0" err="1" smtClean="0">
                <a:solidFill>
                  <a:schemeClr val="bg1">
                    <a:lumMod val="95000"/>
                    <a:lumOff val="5000"/>
                  </a:schemeClr>
                </a:solidFill>
              </a:rPr>
              <a:t>Khattab</a:t>
            </a:r>
            <a:r>
              <a:rPr lang="en-CA" sz="2800" dirty="0" smtClean="0">
                <a:solidFill>
                  <a:schemeClr val="bg1">
                    <a:lumMod val="95000"/>
                    <a:lumOff val="5000"/>
                  </a:schemeClr>
                </a:solidFill>
              </a:rPr>
              <a:t>. His </a:t>
            </a:r>
            <a:r>
              <a:rPr lang="en-CA" sz="2800" dirty="0">
                <a:solidFill>
                  <a:schemeClr val="bg1">
                    <a:lumMod val="95000"/>
                    <a:lumOff val="5000"/>
                  </a:schemeClr>
                </a:solidFill>
              </a:rPr>
              <a:t>f</a:t>
            </a:r>
            <a:r>
              <a:rPr lang="en-CA" sz="2800" dirty="0" smtClean="0">
                <a:solidFill>
                  <a:schemeClr val="bg1">
                    <a:lumMod val="95000"/>
                    <a:lumOff val="5000"/>
                  </a:schemeClr>
                </a:solidFill>
              </a:rPr>
              <a:t>ull </a:t>
            </a:r>
            <a:r>
              <a:rPr lang="en-CA" sz="2800" dirty="0">
                <a:solidFill>
                  <a:schemeClr val="bg1">
                    <a:lumMod val="95000"/>
                    <a:lumOff val="5000"/>
                  </a:schemeClr>
                </a:solidFill>
              </a:rPr>
              <a:t>name </a:t>
            </a:r>
            <a:r>
              <a:rPr lang="en-CA" sz="2800" dirty="0" smtClean="0">
                <a:solidFill>
                  <a:schemeClr val="bg1">
                    <a:lumMod val="95000"/>
                    <a:lumOff val="5000"/>
                  </a:schemeClr>
                </a:solidFill>
              </a:rPr>
              <a:t>is </a:t>
            </a:r>
            <a:r>
              <a:rPr lang="en-CA" sz="2800" dirty="0">
                <a:solidFill>
                  <a:schemeClr val="bg1">
                    <a:lumMod val="95000"/>
                    <a:lumOff val="5000"/>
                  </a:schemeClr>
                </a:solidFill>
              </a:rPr>
              <a:t>Umar ibn </a:t>
            </a:r>
            <a:r>
              <a:rPr lang="en-CA" sz="2800" dirty="0" smtClean="0">
                <a:solidFill>
                  <a:schemeClr val="bg1">
                    <a:lumMod val="95000"/>
                    <a:lumOff val="5000"/>
                  </a:schemeClr>
                </a:solidFill>
              </a:rPr>
              <a:t>al-</a:t>
            </a:r>
            <a:r>
              <a:rPr lang="en-CA" sz="2800" dirty="0" err="1" smtClean="0">
                <a:solidFill>
                  <a:schemeClr val="bg1">
                    <a:lumMod val="95000"/>
                    <a:lumOff val="5000"/>
                  </a:schemeClr>
                </a:solidFill>
              </a:rPr>
              <a:t>Khattab</a:t>
            </a:r>
            <a:r>
              <a:rPr lang="en-CA" sz="2800" dirty="0" smtClean="0">
                <a:solidFill>
                  <a:schemeClr val="bg1">
                    <a:lumMod val="95000"/>
                    <a:lumOff val="5000"/>
                  </a:schemeClr>
                </a:solidFill>
              </a:rPr>
              <a:t> </a:t>
            </a:r>
            <a:r>
              <a:rPr lang="en-CA" sz="2800" dirty="0" err="1">
                <a:solidFill>
                  <a:schemeClr val="bg1">
                    <a:lumMod val="95000"/>
                    <a:lumOff val="5000"/>
                  </a:schemeClr>
                </a:solidFill>
              </a:rPr>
              <a:t>ibn</a:t>
            </a:r>
            <a:r>
              <a:rPr lang="en-CA" sz="2800" dirty="0">
                <a:solidFill>
                  <a:schemeClr val="bg1">
                    <a:lumMod val="95000"/>
                    <a:lumOff val="5000"/>
                  </a:schemeClr>
                </a:solidFill>
              </a:rPr>
              <a:t> </a:t>
            </a:r>
            <a:r>
              <a:rPr lang="en-CA" sz="2800" dirty="0" err="1" smtClean="0">
                <a:solidFill>
                  <a:schemeClr val="bg1">
                    <a:lumMod val="95000"/>
                    <a:lumOff val="5000"/>
                  </a:schemeClr>
                </a:solidFill>
              </a:rPr>
              <a:t>Nufayl</a:t>
            </a:r>
            <a:r>
              <a:rPr lang="en-CA" sz="2800" dirty="0">
                <a:solidFill>
                  <a:schemeClr val="bg1">
                    <a:lumMod val="95000"/>
                    <a:lumOff val="5000"/>
                  </a:schemeClr>
                </a:solidFill>
              </a:rPr>
              <a:t>,</a:t>
            </a:r>
            <a:r>
              <a:rPr lang="en-CA" sz="2800" smtClean="0">
                <a:solidFill>
                  <a:schemeClr val="bg1">
                    <a:lumMod val="95000"/>
                    <a:lumOff val="5000"/>
                  </a:schemeClr>
                </a:solidFill>
              </a:rPr>
              <a:t> </a:t>
            </a:r>
            <a:r>
              <a:rPr lang="en-CA" sz="2800" dirty="0">
                <a:solidFill>
                  <a:schemeClr val="bg1">
                    <a:lumMod val="95000"/>
                    <a:lumOff val="5000"/>
                  </a:schemeClr>
                </a:solidFill>
              </a:rPr>
              <a:t>Abu-</a:t>
            </a:r>
            <a:r>
              <a:rPr lang="en-CA" sz="2800" dirty="0" err="1">
                <a:solidFill>
                  <a:schemeClr val="bg1">
                    <a:lumMod val="95000"/>
                    <a:lumOff val="5000"/>
                  </a:schemeClr>
                </a:solidFill>
              </a:rPr>
              <a:t>Hafs</a:t>
            </a:r>
            <a:r>
              <a:rPr lang="en-CA" sz="2800" dirty="0">
                <a:solidFill>
                  <a:schemeClr val="bg1">
                    <a:lumMod val="95000"/>
                    <a:lumOff val="5000"/>
                  </a:schemeClr>
                </a:solidFill>
              </a:rPr>
              <a:t> al-</a:t>
            </a:r>
            <a:r>
              <a:rPr lang="en-CA" sz="2800" dirty="0" err="1">
                <a:solidFill>
                  <a:schemeClr val="bg1">
                    <a:lumMod val="95000"/>
                    <a:lumOff val="5000"/>
                  </a:schemeClr>
                </a:solidFill>
              </a:rPr>
              <a:t>Qurashi</a:t>
            </a:r>
            <a:r>
              <a:rPr lang="en-CA" sz="2800" dirty="0">
                <a:solidFill>
                  <a:schemeClr val="bg1">
                    <a:lumMod val="95000"/>
                    <a:lumOff val="5000"/>
                  </a:schemeClr>
                </a:solidFill>
              </a:rPr>
              <a:t> al-</a:t>
            </a:r>
            <a:r>
              <a:rPr lang="en-CA" sz="2800" dirty="0" err="1">
                <a:solidFill>
                  <a:schemeClr val="bg1">
                    <a:lumMod val="95000"/>
                    <a:lumOff val="5000"/>
                  </a:schemeClr>
                </a:solidFill>
              </a:rPr>
              <a:t>Adawi</a:t>
            </a:r>
            <a:r>
              <a:rPr lang="en-CA" sz="2800" dirty="0">
                <a:solidFill>
                  <a:schemeClr val="bg1">
                    <a:lumMod val="95000"/>
                    <a:lumOff val="5000"/>
                  </a:schemeClr>
                </a:solidFill>
              </a:rPr>
              <a:t> (</a:t>
            </a:r>
            <a:r>
              <a:rPr lang="en-CA" sz="2800" dirty="0" smtClean="0">
                <a:solidFill>
                  <a:schemeClr val="bg1">
                    <a:lumMod val="95000"/>
                    <a:lumOff val="5000"/>
                  </a:schemeClr>
                </a:solidFill>
              </a:rPr>
              <a:t>Rady </a:t>
            </a:r>
            <a:r>
              <a:rPr lang="en-CA" sz="2800" dirty="0">
                <a:solidFill>
                  <a:schemeClr val="bg1">
                    <a:lumMod val="95000"/>
                    <a:lumOff val="5000"/>
                  </a:schemeClr>
                </a:solidFill>
              </a:rPr>
              <a:t>Allahu </a:t>
            </a:r>
            <a:r>
              <a:rPr lang="en-CA" sz="2800" dirty="0" err="1">
                <a:solidFill>
                  <a:schemeClr val="bg1">
                    <a:lumMod val="95000"/>
                    <a:lumOff val="5000"/>
                  </a:schemeClr>
                </a:solidFill>
              </a:rPr>
              <a:t>a</a:t>
            </a:r>
            <a:r>
              <a:rPr lang="en-CA" sz="2800" dirty="0" err="1" smtClean="0">
                <a:solidFill>
                  <a:schemeClr val="bg1">
                    <a:lumMod val="95000"/>
                    <a:lumOff val="5000"/>
                  </a:schemeClr>
                </a:solidFill>
              </a:rPr>
              <a:t>nhu</a:t>
            </a:r>
            <a:r>
              <a:rPr lang="en-CA" sz="2800" dirty="0" smtClean="0">
                <a:solidFill>
                  <a:schemeClr val="bg1">
                    <a:lumMod val="95000"/>
                    <a:lumOff val="5000"/>
                  </a:schemeClr>
                </a:solidFill>
              </a:rPr>
              <a:t>).</a:t>
            </a:r>
            <a:endParaRPr lang="en-CA" sz="2800" dirty="0">
              <a:solidFill>
                <a:schemeClr val="bg1">
                  <a:lumMod val="95000"/>
                  <a:lumOff val="5000"/>
                </a:schemeClr>
              </a:solidFill>
            </a:endParaRPr>
          </a:p>
          <a:p>
            <a:pPr>
              <a:buClr>
                <a:schemeClr val="bg1"/>
              </a:buClr>
            </a:pPr>
            <a:r>
              <a:rPr lang="en-CA" sz="2800" dirty="0" smtClean="0">
                <a:solidFill>
                  <a:schemeClr val="bg1">
                    <a:lumMod val="95000"/>
                    <a:lumOff val="5000"/>
                  </a:schemeClr>
                </a:solidFill>
              </a:rPr>
              <a:t>Date of birth: </a:t>
            </a:r>
            <a:r>
              <a:rPr lang="en-CA" sz="2800" dirty="0">
                <a:solidFill>
                  <a:schemeClr val="bg1">
                    <a:lumMod val="95000"/>
                    <a:lumOff val="5000"/>
                  </a:schemeClr>
                </a:solidFill>
              </a:rPr>
              <a:t>40 years before </a:t>
            </a:r>
            <a:r>
              <a:rPr lang="en-CA" sz="2800" dirty="0" err="1">
                <a:solidFill>
                  <a:schemeClr val="bg1">
                    <a:lumMod val="95000"/>
                    <a:lumOff val="5000"/>
                  </a:schemeClr>
                </a:solidFill>
              </a:rPr>
              <a:t>Hijra</a:t>
            </a:r>
            <a:r>
              <a:rPr lang="en-CA" sz="2800" dirty="0">
                <a:solidFill>
                  <a:schemeClr val="bg1">
                    <a:lumMod val="95000"/>
                    <a:lumOff val="5000"/>
                  </a:schemeClr>
                </a:solidFill>
              </a:rPr>
              <a:t>. (A.D 584) -14 years younger </a:t>
            </a:r>
            <a:r>
              <a:rPr lang="en-CA" sz="2800" dirty="0" smtClean="0">
                <a:solidFill>
                  <a:schemeClr val="bg1">
                    <a:lumMod val="95000"/>
                    <a:lumOff val="5000"/>
                  </a:schemeClr>
                </a:solidFill>
              </a:rPr>
              <a:t>than </a:t>
            </a:r>
            <a:r>
              <a:rPr lang="en-CA" sz="2800" dirty="0">
                <a:solidFill>
                  <a:schemeClr val="bg1">
                    <a:lumMod val="95000"/>
                    <a:lumOff val="5000"/>
                  </a:schemeClr>
                </a:solidFill>
              </a:rPr>
              <a:t>t</a:t>
            </a:r>
            <a:r>
              <a:rPr lang="en-CA" sz="2800" dirty="0" smtClean="0">
                <a:solidFill>
                  <a:schemeClr val="bg1">
                    <a:lumMod val="95000"/>
                    <a:lumOff val="5000"/>
                  </a:schemeClr>
                </a:solidFill>
              </a:rPr>
              <a:t>he </a:t>
            </a:r>
            <a:r>
              <a:rPr lang="en-CA" sz="2800" dirty="0">
                <a:solidFill>
                  <a:schemeClr val="bg1">
                    <a:lumMod val="95000"/>
                    <a:lumOff val="5000"/>
                  </a:schemeClr>
                </a:solidFill>
              </a:rPr>
              <a:t>Prophet (peace be upon </a:t>
            </a:r>
            <a:r>
              <a:rPr lang="en-CA" sz="2800" dirty="0" smtClean="0">
                <a:solidFill>
                  <a:schemeClr val="bg1">
                    <a:lumMod val="95000"/>
                    <a:lumOff val="5000"/>
                  </a:schemeClr>
                </a:solidFill>
              </a:rPr>
              <a:t>him).</a:t>
            </a:r>
            <a:endParaRPr lang="en-CA" sz="2800" dirty="0">
              <a:solidFill>
                <a:schemeClr val="bg1">
                  <a:lumMod val="95000"/>
                  <a:lumOff val="5000"/>
                </a:schemeClr>
              </a:solidFill>
            </a:endParaRPr>
          </a:p>
          <a:p>
            <a:pPr>
              <a:buClr>
                <a:schemeClr val="bg1"/>
              </a:buClr>
            </a:pPr>
            <a:r>
              <a:rPr lang="en-CA" sz="2800" dirty="0" smtClean="0">
                <a:solidFill>
                  <a:schemeClr val="bg1">
                    <a:lumMod val="95000"/>
                    <a:lumOff val="5000"/>
                  </a:schemeClr>
                </a:solidFill>
              </a:rPr>
              <a:t>He was born in the holy city of Makkah.</a:t>
            </a:r>
            <a:endParaRPr lang="en-CA" sz="2800" dirty="0">
              <a:solidFill>
                <a:schemeClr val="bg1">
                  <a:lumMod val="95000"/>
                  <a:lumOff val="5000"/>
                </a:schemeClr>
              </a:solidFill>
            </a:endParaRPr>
          </a:p>
          <a:p>
            <a:pPr>
              <a:buClr>
                <a:schemeClr val="bg1"/>
              </a:buClr>
            </a:pPr>
            <a:r>
              <a:rPr lang="en-CA" sz="2800" dirty="0" smtClean="0">
                <a:solidFill>
                  <a:schemeClr val="bg1">
                    <a:lumMod val="95000"/>
                    <a:lumOff val="5000"/>
                  </a:schemeClr>
                </a:solidFill>
              </a:rPr>
              <a:t>Al-Farooq</a:t>
            </a:r>
            <a:r>
              <a:rPr lang="en-CA" sz="2800" dirty="0">
                <a:solidFill>
                  <a:schemeClr val="bg1">
                    <a:lumMod val="95000"/>
                    <a:lumOff val="5000"/>
                  </a:schemeClr>
                </a:solidFill>
              </a:rPr>
              <a:t>, his title, means </a:t>
            </a:r>
            <a:r>
              <a:rPr lang="en-CA" sz="2800" dirty="0" smtClean="0">
                <a:solidFill>
                  <a:schemeClr val="bg1">
                    <a:lumMod val="95000"/>
                    <a:lumOff val="5000"/>
                  </a:schemeClr>
                </a:solidFill>
              </a:rPr>
              <a:t>the one </a:t>
            </a:r>
            <a:r>
              <a:rPr lang="en-CA" sz="2800" dirty="0">
                <a:solidFill>
                  <a:schemeClr val="bg1">
                    <a:lumMod val="95000"/>
                    <a:lumOff val="5000"/>
                  </a:schemeClr>
                </a:solidFill>
              </a:rPr>
              <a:t>who can </a:t>
            </a:r>
            <a:r>
              <a:rPr lang="en-CA" sz="2800" dirty="0" smtClean="0">
                <a:solidFill>
                  <a:schemeClr val="bg1">
                    <a:lumMod val="95000"/>
                    <a:lumOff val="5000"/>
                  </a:schemeClr>
                </a:solidFill>
              </a:rPr>
              <a:t>separate </a:t>
            </a:r>
            <a:r>
              <a:rPr lang="en-CA" sz="2800" dirty="0">
                <a:solidFill>
                  <a:schemeClr val="bg1">
                    <a:lumMod val="95000"/>
                    <a:lumOff val="5000"/>
                  </a:schemeClr>
                </a:solidFill>
              </a:rPr>
              <a:t>truth from </a:t>
            </a:r>
            <a:r>
              <a:rPr lang="en-CA" sz="2800" dirty="0" smtClean="0">
                <a:solidFill>
                  <a:schemeClr val="bg1">
                    <a:lumMod val="95000"/>
                    <a:lumOff val="5000"/>
                  </a:schemeClr>
                </a:solidFill>
              </a:rPr>
              <a:t>falsehood.</a:t>
            </a:r>
          </a:p>
          <a:p>
            <a:pPr>
              <a:buClr>
                <a:schemeClr val="bg1"/>
              </a:buClr>
            </a:pPr>
            <a:r>
              <a:rPr lang="en-CA" sz="2800" dirty="0" smtClean="0">
                <a:solidFill>
                  <a:schemeClr val="bg1">
                    <a:lumMod val="95000"/>
                    <a:lumOff val="5000"/>
                  </a:schemeClr>
                </a:solidFill>
              </a:rPr>
              <a:t>Laid to final rest on the first of Muharram, 23 A.H.</a:t>
            </a:r>
            <a:endParaRPr lang="en-CA" sz="2800" dirty="0">
              <a:solidFill>
                <a:schemeClr val="bg1">
                  <a:lumMod val="95000"/>
                  <a:lumOff val="5000"/>
                </a:schemeClr>
              </a:solidFill>
            </a:endParaRPr>
          </a:p>
          <a:p>
            <a:endParaRPr lang="en-CA" sz="600" dirty="0"/>
          </a:p>
        </p:txBody>
      </p:sp>
    </p:spTree>
    <p:extLst>
      <p:ext uri="{BB962C8B-B14F-4D97-AF65-F5344CB8AC3E}">
        <p14:creationId xmlns:p14="http://schemas.microsoft.com/office/powerpoint/2010/main" xmlns="" val="3873041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385216"/>
            <a:ext cx="10131425" cy="1456267"/>
          </a:xfrm>
        </p:spPr>
        <p:txBody>
          <a:bodyPr>
            <a:normAutofit fontScale="90000"/>
          </a:bodyPr>
          <a:lstStyle/>
          <a:p>
            <a:r>
              <a:rPr lang="en-CA" sz="4400" b="1" u="sng" dirty="0" smtClean="0">
                <a:solidFill>
                  <a:schemeClr val="bg1">
                    <a:lumMod val="95000"/>
                    <a:lumOff val="5000"/>
                  </a:schemeClr>
                </a:solidFill>
              </a:rPr>
              <a:t>What </a:t>
            </a:r>
            <a:r>
              <a:rPr lang="en-CA" sz="4400" b="1" u="sng" dirty="0">
                <a:solidFill>
                  <a:schemeClr val="bg1">
                    <a:lumMod val="95000"/>
                    <a:lumOff val="5000"/>
                  </a:schemeClr>
                </a:solidFill>
              </a:rPr>
              <a:t>was he known for</a:t>
            </a:r>
            <a:r>
              <a:rPr lang="en-CA" sz="4400" b="1" u="sng" dirty="0" smtClean="0">
                <a:solidFill>
                  <a:schemeClr val="bg1">
                    <a:lumMod val="95000"/>
                    <a:lumOff val="5000"/>
                  </a:schemeClr>
                </a:solidFill>
              </a:rPr>
              <a:t>? </a:t>
            </a:r>
            <a:r>
              <a:rPr lang="en-CA" sz="5400" b="1" u="sng" dirty="0" smtClean="0"/>
              <a:t/>
            </a:r>
            <a:br>
              <a:rPr lang="en-CA" sz="5400" b="1" u="sng" dirty="0" smtClean="0"/>
            </a:br>
            <a:endParaRPr lang="en-CA" sz="5400" dirty="0"/>
          </a:p>
        </p:txBody>
      </p:sp>
      <p:sp>
        <p:nvSpPr>
          <p:cNvPr id="3" name="Content Placeholder 2"/>
          <p:cNvSpPr>
            <a:spLocks noGrp="1"/>
          </p:cNvSpPr>
          <p:nvPr>
            <p:ph idx="1"/>
          </p:nvPr>
        </p:nvSpPr>
        <p:spPr>
          <a:xfrm>
            <a:off x="685799" y="1391447"/>
            <a:ext cx="10131425" cy="4683512"/>
          </a:xfrm>
        </p:spPr>
        <p:txBody>
          <a:bodyPr>
            <a:normAutofit fontScale="40000" lnSpcReduction="20000"/>
          </a:bodyPr>
          <a:lstStyle/>
          <a:p>
            <a:pPr lvl="0">
              <a:buClr>
                <a:schemeClr val="bg1"/>
              </a:buClr>
              <a:buFont typeface="Arial" panose="020B0604020202020204" pitchFamily="34" charset="0"/>
              <a:buChar char="•"/>
            </a:pPr>
            <a:r>
              <a:rPr lang="en-CA" sz="4800" dirty="0" smtClean="0">
                <a:solidFill>
                  <a:schemeClr val="bg1">
                    <a:lumMod val="95000"/>
                    <a:lumOff val="5000"/>
                  </a:schemeClr>
                </a:solidFill>
              </a:rPr>
              <a:t>Celebrated </a:t>
            </a:r>
            <a:r>
              <a:rPr lang="en-CA" sz="4800" dirty="0">
                <a:solidFill>
                  <a:schemeClr val="bg1">
                    <a:lumMod val="95000"/>
                    <a:lumOff val="5000"/>
                  </a:schemeClr>
                </a:solidFill>
              </a:rPr>
              <a:t>for his tremendous personal courage and steadfastness in giving judgments.</a:t>
            </a:r>
          </a:p>
          <a:p>
            <a:pPr lvl="0">
              <a:buClrTx/>
              <a:buFont typeface="Arial" panose="020B0604020202020204" pitchFamily="34" charset="0"/>
              <a:buChar char="•"/>
            </a:pPr>
            <a:r>
              <a:rPr lang="en-CA" sz="4800" dirty="0" smtClean="0">
                <a:solidFill>
                  <a:schemeClr val="bg1">
                    <a:lumMod val="95000"/>
                    <a:lumOff val="5000"/>
                  </a:schemeClr>
                </a:solidFill>
              </a:rPr>
              <a:t>Accepted </a:t>
            </a:r>
            <a:r>
              <a:rPr lang="en-CA" sz="4800" dirty="0">
                <a:solidFill>
                  <a:schemeClr val="bg1">
                    <a:lumMod val="95000"/>
                    <a:lumOff val="5000"/>
                  </a:schemeClr>
                </a:solidFill>
              </a:rPr>
              <a:t>Islam five years before emigration to </a:t>
            </a:r>
            <a:r>
              <a:rPr lang="en-CA" sz="4800" dirty="0" smtClean="0">
                <a:solidFill>
                  <a:schemeClr val="bg1">
                    <a:lumMod val="95000"/>
                    <a:lumOff val="5000"/>
                  </a:schemeClr>
                </a:solidFill>
              </a:rPr>
              <a:t>Madinah.</a:t>
            </a:r>
            <a:endParaRPr lang="en-CA" sz="4800" dirty="0">
              <a:solidFill>
                <a:schemeClr val="bg1">
                  <a:lumMod val="95000"/>
                  <a:lumOff val="5000"/>
                </a:schemeClr>
              </a:solidFill>
            </a:endParaRPr>
          </a:p>
          <a:p>
            <a:pPr lvl="0">
              <a:buClrTx/>
              <a:buFont typeface="Arial" panose="020B0604020202020204" pitchFamily="34" charset="0"/>
              <a:buChar char="•"/>
            </a:pPr>
            <a:r>
              <a:rPr lang="en-CA" sz="4800" dirty="0" smtClean="0">
                <a:solidFill>
                  <a:schemeClr val="bg1">
                    <a:lumMod val="95000"/>
                    <a:lumOff val="5000"/>
                  </a:schemeClr>
                </a:solidFill>
              </a:rPr>
              <a:t>Ibn </a:t>
            </a:r>
            <a:r>
              <a:rPr lang="en-CA" sz="4800" dirty="0" err="1">
                <a:solidFill>
                  <a:schemeClr val="bg1">
                    <a:lumMod val="95000"/>
                    <a:lumOff val="5000"/>
                  </a:schemeClr>
                </a:solidFill>
              </a:rPr>
              <a:t>Masud</a:t>
            </a:r>
            <a:r>
              <a:rPr lang="en-CA" sz="4800" dirty="0">
                <a:solidFill>
                  <a:schemeClr val="bg1">
                    <a:lumMod val="95000"/>
                    <a:lumOff val="5000"/>
                  </a:schemeClr>
                </a:solidFill>
              </a:rPr>
              <a:t> </a:t>
            </a:r>
            <a:r>
              <a:rPr lang="en-CA" sz="4800" dirty="0" smtClean="0">
                <a:solidFill>
                  <a:schemeClr val="bg1">
                    <a:lumMod val="95000"/>
                    <a:lumOff val="5000"/>
                  </a:schemeClr>
                </a:solidFill>
              </a:rPr>
              <a:t>(Rady Allahu </a:t>
            </a:r>
            <a:r>
              <a:rPr lang="en-CA" sz="4800" dirty="0" err="1" smtClean="0">
                <a:solidFill>
                  <a:schemeClr val="bg1">
                    <a:lumMod val="95000"/>
                    <a:lumOff val="5000"/>
                  </a:schemeClr>
                </a:solidFill>
              </a:rPr>
              <a:t>anhu</a:t>
            </a:r>
            <a:r>
              <a:rPr lang="en-CA" sz="4800" dirty="0" smtClean="0">
                <a:solidFill>
                  <a:schemeClr val="bg1">
                    <a:lumMod val="95000"/>
                    <a:lumOff val="5000"/>
                  </a:schemeClr>
                </a:solidFill>
              </a:rPr>
              <a:t>) said, </a:t>
            </a:r>
            <a:r>
              <a:rPr lang="en-CA" sz="4800" dirty="0">
                <a:solidFill>
                  <a:schemeClr val="bg1">
                    <a:lumMod val="95000"/>
                    <a:lumOff val="5000"/>
                  </a:schemeClr>
                </a:solidFill>
              </a:rPr>
              <a:t>“we were not able to pray near the Ka’ba </a:t>
            </a:r>
            <a:r>
              <a:rPr lang="en-CA" sz="4800" dirty="0" smtClean="0">
                <a:solidFill>
                  <a:schemeClr val="bg1">
                    <a:lumMod val="95000"/>
                    <a:lumOff val="5000"/>
                  </a:schemeClr>
                </a:solidFill>
              </a:rPr>
              <a:t>until </a:t>
            </a:r>
            <a:r>
              <a:rPr lang="en-CA" sz="4800" dirty="0">
                <a:solidFill>
                  <a:schemeClr val="bg1">
                    <a:lumMod val="95000"/>
                    <a:lumOff val="5000"/>
                  </a:schemeClr>
                </a:solidFill>
              </a:rPr>
              <a:t>Umar became Muslim</a:t>
            </a:r>
            <a:r>
              <a:rPr lang="en-CA" sz="4800" dirty="0" smtClean="0">
                <a:solidFill>
                  <a:schemeClr val="bg1">
                    <a:lumMod val="95000"/>
                    <a:lumOff val="5000"/>
                  </a:schemeClr>
                </a:solidFill>
              </a:rPr>
              <a:t>”.</a:t>
            </a:r>
            <a:endParaRPr lang="en-CA" sz="4800" dirty="0">
              <a:solidFill>
                <a:schemeClr val="bg1">
                  <a:lumMod val="95000"/>
                  <a:lumOff val="5000"/>
                </a:schemeClr>
              </a:solidFill>
            </a:endParaRPr>
          </a:p>
          <a:p>
            <a:pPr lvl="0">
              <a:buClrTx/>
              <a:buFont typeface="Arial" panose="020B0604020202020204" pitchFamily="34" charset="0"/>
              <a:buChar char="•"/>
            </a:pPr>
            <a:r>
              <a:rPr lang="en-CA" sz="4800" dirty="0" smtClean="0">
                <a:solidFill>
                  <a:schemeClr val="bg1">
                    <a:lumMod val="95000"/>
                    <a:lumOff val="5000"/>
                  </a:schemeClr>
                </a:solidFill>
              </a:rPr>
              <a:t>Fought </a:t>
            </a:r>
            <a:r>
              <a:rPr lang="en-CA" sz="4800" dirty="0">
                <a:solidFill>
                  <a:schemeClr val="bg1">
                    <a:lumMod val="95000"/>
                    <a:lumOff val="5000"/>
                  </a:schemeClr>
                </a:solidFill>
              </a:rPr>
              <a:t>in all battles with </a:t>
            </a:r>
            <a:r>
              <a:rPr lang="en-CA" sz="4800" dirty="0" smtClean="0">
                <a:solidFill>
                  <a:schemeClr val="bg1">
                    <a:lumMod val="95000"/>
                    <a:lumOff val="5000"/>
                  </a:schemeClr>
                </a:solidFill>
              </a:rPr>
              <a:t>the </a:t>
            </a:r>
            <a:r>
              <a:rPr lang="en-CA" sz="4800" dirty="0">
                <a:solidFill>
                  <a:schemeClr val="bg1">
                    <a:lumMod val="95000"/>
                    <a:lumOff val="5000"/>
                  </a:schemeClr>
                </a:solidFill>
              </a:rPr>
              <a:t>Prophet (peace be upon </a:t>
            </a:r>
            <a:r>
              <a:rPr lang="en-CA" sz="4800" dirty="0" smtClean="0">
                <a:solidFill>
                  <a:schemeClr val="bg1">
                    <a:lumMod val="95000"/>
                    <a:lumOff val="5000"/>
                  </a:schemeClr>
                </a:solidFill>
              </a:rPr>
              <a:t>him).</a:t>
            </a:r>
            <a:endParaRPr lang="en-CA" sz="4800" dirty="0">
              <a:solidFill>
                <a:schemeClr val="bg1">
                  <a:lumMod val="95000"/>
                  <a:lumOff val="5000"/>
                </a:schemeClr>
              </a:solidFill>
            </a:endParaRPr>
          </a:p>
          <a:p>
            <a:pPr lvl="0">
              <a:buClrTx/>
              <a:buFont typeface="Arial" panose="020B0604020202020204" pitchFamily="34" charset="0"/>
              <a:buChar char="•"/>
            </a:pPr>
            <a:r>
              <a:rPr lang="en-CA" sz="4800" dirty="0" smtClean="0">
                <a:solidFill>
                  <a:schemeClr val="bg1">
                    <a:lumMod val="95000"/>
                    <a:lumOff val="5000"/>
                  </a:schemeClr>
                </a:solidFill>
              </a:rPr>
              <a:t>Was </a:t>
            </a:r>
            <a:r>
              <a:rPr lang="en-CA" sz="4800" dirty="0">
                <a:solidFill>
                  <a:schemeClr val="bg1">
                    <a:lumMod val="95000"/>
                    <a:lumOff val="5000"/>
                  </a:schemeClr>
                </a:solidFill>
              </a:rPr>
              <a:t>sworn fealty to as the second </a:t>
            </a:r>
            <a:r>
              <a:rPr lang="en-CA" sz="4800" dirty="0" err="1">
                <a:solidFill>
                  <a:schemeClr val="bg1">
                    <a:lumMod val="95000"/>
                    <a:lumOff val="5000"/>
                  </a:schemeClr>
                </a:solidFill>
              </a:rPr>
              <a:t>K</a:t>
            </a:r>
            <a:r>
              <a:rPr lang="en-CA" sz="4800" dirty="0" err="1" smtClean="0">
                <a:solidFill>
                  <a:schemeClr val="bg1">
                    <a:lumMod val="95000"/>
                    <a:lumOff val="5000"/>
                  </a:schemeClr>
                </a:solidFill>
              </a:rPr>
              <a:t>halifa</a:t>
            </a:r>
            <a:r>
              <a:rPr lang="en-CA" sz="4800" dirty="0" smtClean="0">
                <a:solidFill>
                  <a:schemeClr val="bg1">
                    <a:lumMod val="95000"/>
                    <a:lumOff val="5000"/>
                  </a:schemeClr>
                </a:solidFill>
              </a:rPr>
              <a:t> of </a:t>
            </a:r>
            <a:r>
              <a:rPr lang="en-CA" sz="4800" dirty="0" err="1" smtClean="0">
                <a:solidFill>
                  <a:schemeClr val="bg1">
                    <a:lumMod val="95000"/>
                    <a:lumOff val="5000"/>
                  </a:schemeClr>
                </a:solidFill>
              </a:rPr>
              <a:t>Rasulullah</a:t>
            </a:r>
            <a:r>
              <a:rPr lang="en-CA" sz="4800" dirty="0" smtClean="0">
                <a:solidFill>
                  <a:schemeClr val="bg1">
                    <a:lumMod val="95000"/>
                    <a:lumOff val="5000"/>
                  </a:schemeClr>
                </a:solidFill>
              </a:rPr>
              <a:t> (peace be upon him) </a:t>
            </a:r>
            <a:r>
              <a:rPr lang="en-CA" sz="4800" dirty="0">
                <a:solidFill>
                  <a:schemeClr val="bg1">
                    <a:lumMod val="95000"/>
                    <a:lumOff val="5000"/>
                  </a:schemeClr>
                </a:solidFill>
              </a:rPr>
              <a:t>on the day </a:t>
            </a:r>
            <a:r>
              <a:rPr lang="en-CA" sz="4800" dirty="0" smtClean="0">
                <a:solidFill>
                  <a:schemeClr val="bg1">
                    <a:lumMod val="95000"/>
                    <a:lumOff val="5000"/>
                  </a:schemeClr>
                </a:solidFill>
              </a:rPr>
              <a:t>Sayyidina </a:t>
            </a:r>
            <a:r>
              <a:rPr lang="en-CA" sz="4800" dirty="0">
                <a:solidFill>
                  <a:schemeClr val="bg1">
                    <a:lumMod val="95000"/>
                    <a:lumOff val="5000"/>
                  </a:schemeClr>
                </a:solidFill>
              </a:rPr>
              <a:t>Abu </a:t>
            </a:r>
            <a:r>
              <a:rPr lang="en-CA" sz="4800" dirty="0" smtClean="0">
                <a:solidFill>
                  <a:schemeClr val="bg1">
                    <a:lumMod val="95000"/>
                    <a:lumOff val="5000"/>
                  </a:schemeClr>
                </a:solidFill>
              </a:rPr>
              <a:t>Bakr As-Siddique </a:t>
            </a:r>
            <a:r>
              <a:rPr lang="en-CA" sz="4800" dirty="0">
                <a:solidFill>
                  <a:schemeClr val="bg1">
                    <a:lumMod val="95000"/>
                    <a:lumOff val="5000"/>
                  </a:schemeClr>
                </a:solidFill>
              </a:rPr>
              <a:t>(</a:t>
            </a:r>
            <a:r>
              <a:rPr lang="en-CA" sz="4800" dirty="0" smtClean="0">
                <a:solidFill>
                  <a:schemeClr val="bg1">
                    <a:lumMod val="95000"/>
                    <a:lumOff val="5000"/>
                  </a:schemeClr>
                </a:solidFill>
              </a:rPr>
              <a:t>Rady Allahu </a:t>
            </a:r>
            <a:r>
              <a:rPr lang="en-CA" sz="4800" dirty="0" err="1" smtClean="0">
                <a:solidFill>
                  <a:schemeClr val="bg1">
                    <a:lumMod val="95000"/>
                    <a:lumOff val="5000"/>
                  </a:schemeClr>
                </a:solidFill>
              </a:rPr>
              <a:t>anhu</a:t>
            </a:r>
            <a:r>
              <a:rPr lang="en-CA" sz="4800" dirty="0" smtClean="0">
                <a:solidFill>
                  <a:schemeClr val="bg1">
                    <a:lumMod val="95000"/>
                    <a:lumOff val="5000"/>
                  </a:schemeClr>
                </a:solidFill>
              </a:rPr>
              <a:t>) passed ahead.</a:t>
            </a:r>
            <a:endParaRPr lang="en-CA" sz="4800" dirty="0">
              <a:solidFill>
                <a:schemeClr val="bg1">
                  <a:lumMod val="95000"/>
                  <a:lumOff val="5000"/>
                </a:schemeClr>
              </a:solidFill>
            </a:endParaRPr>
          </a:p>
          <a:p>
            <a:pPr lvl="0">
              <a:buClrTx/>
              <a:buFont typeface="Arial" panose="020B0604020202020204" pitchFamily="34" charset="0"/>
              <a:buChar char="•"/>
            </a:pPr>
            <a:r>
              <a:rPr lang="en-CA" sz="4800" dirty="0" smtClean="0">
                <a:solidFill>
                  <a:schemeClr val="bg1">
                    <a:lumMod val="95000"/>
                    <a:lumOff val="5000"/>
                  </a:schemeClr>
                </a:solidFill>
              </a:rPr>
              <a:t>40</a:t>
            </a:r>
            <a:r>
              <a:rPr lang="en-CA" sz="4800" baseline="30000" dirty="0" smtClean="0">
                <a:solidFill>
                  <a:schemeClr val="bg1">
                    <a:lumMod val="95000"/>
                    <a:lumOff val="5000"/>
                  </a:schemeClr>
                </a:solidFill>
              </a:rPr>
              <a:t>th</a:t>
            </a:r>
            <a:r>
              <a:rPr lang="en-CA" sz="4800" dirty="0" smtClean="0">
                <a:solidFill>
                  <a:schemeClr val="bg1">
                    <a:lumMod val="95000"/>
                    <a:lumOff val="5000"/>
                  </a:schemeClr>
                </a:solidFill>
              </a:rPr>
              <a:t> </a:t>
            </a:r>
            <a:r>
              <a:rPr lang="en-CA" sz="4800" dirty="0">
                <a:solidFill>
                  <a:schemeClr val="bg1">
                    <a:lumMod val="95000"/>
                    <a:lumOff val="5000"/>
                  </a:schemeClr>
                </a:solidFill>
              </a:rPr>
              <a:t>person to become </a:t>
            </a:r>
            <a:r>
              <a:rPr lang="en-CA" sz="4800" dirty="0" smtClean="0">
                <a:solidFill>
                  <a:schemeClr val="bg1">
                    <a:lumMod val="95000"/>
                    <a:lumOff val="5000"/>
                  </a:schemeClr>
                </a:solidFill>
              </a:rPr>
              <a:t>Muslim.</a:t>
            </a:r>
            <a:endParaRPr lang="en-CA" sz="4800" dirty="0">
              <a:solidFill>
                <a:schemeClr val="bg1">
                  <a:lumMod val="95000"/>
                  <a:lumOff val="5000"/>
                </a:schemeClr>
              </a:solidFill>
            </a:endParaRPr>
          </a:p>
          <a:p>
            <a:pPr lvl="0">
              <a:buClrTx/>
              <a:buFont typeface="Arial" panose="020B0604020202020204" pitchFamily="34" charset="0"/>
              <a:buChar char="•"/>
            </a:pPr>
            <a:r>
              <a:rPr lang="en-CA" sz="4800" dirty="0" smtClean="0">
                <a:solidFill>
                  <a:schemeClr val="bg1">
                    <a:lumMod val="95000"/>
                    <a:lumOff val="5000"/>
                  </a:schemeClr>
                </a:solidFill>
              </a:rPr>
              <a:t>Veteran warrior who battled in </a:t>
            </a:r>
            <a:r>
              <a:rPr lang="en-CA" sz="4800" dirty="0" err="1" smtClean="0">
                <a:solidFill>
                  <a:schemeClr val="bg1">
                    <a:lumMod val="95000"/>
                    <a:lumOff val="5000"/>
                  </a:schemeClr>
                </a:solidFill>
              </a:rPr>
              <a:t>Badr</a:t>
            </a:r>
            <a:r>
              <a:rPr lang="en-CA" sz="4800" dirty="0" smtClean="0">
                <a:solidFill>
                  <a:schemeClr val="bg1">
                    <a:lumMod val="95000"/>
                    <a:lumOff val="5000"/>
                  </a:schemeClr>
                </a:solidFill>
              </a:rPr>
              <a:t> and in all other battles.</a:t>
            </a:r>
          </a:p>
          <a:p>
            <a:pPr>
              <a:buClrTx/>
              <a:buFont typeface="Arial" panose="020B0604020202020204" pitchFamily="34" charset="0"/>
              <a:buChar char="•"/>
            </a:pPr>
            <a:r>
              <a:rPr lang="en-CA" sz="4800" dirty="0" smtClean="0">
                <a:solidFill>
                  <a:schemeClr val="bg1">
                    <a:lumMod val="95000"/>
                    <a:lumOff val="5000"/>
                  </a:schemeClr>
                </a:solidFill>
              </a:rPr>
              <a:t>He </a:t>
            </a:r>
            <a:r>
              <a:rPr lang="en-CA" sz="4800" dirty="0">
                <a:solidFill>
                  <a:schemeClr val="bg1">
                    <a:lumMod val="95000"/>
                    <a:lumOff val="5000"/>
                  </a:schemeClr>
                </a:solidFill>
              </a:rPr>
              <a:t>caused Islam to spread to: Syria, Palestine, Iraq, Egypt, and the </a:t>
            </a:r>
            <a:r>
              <a:rPr lang="en-CA" sz="4800" dirty="0" smtClean="0">
                <a:solidFill>
                  <a:schemeClr val="bg1">
                    <a:lumMod val="95000"/>
                    <a:lumOff val="5000"/>
                  </a:schemeClr>
                </a:solidFill>
              </a:rPr>
              <a:t>Arabian peninsula.</a:t>
            </a:r>
            <a:endParaRPr lang="en-CA" sz="4800" dirty="0">
              <a:solidFill>
                <a:schemeClr val="bg1">
                  <a:lumMod val="95000"/>
                  <a:lumOff val="5000"/>
                </a:schemeClr>
              </a:solidFill>
            </a:endParaRPr>
          </a:p>
          <a:p>
            <a:pPr>
              <a:buClrTx/>
              <a:buFont typeface="Arial" panose="020B0604020202020204" pitchFamily="34" charset="0"/>
              <a:buChar char="•"/>
            </a:pPr>
            <a:r>
              <a:rPr lang="en-CA" sz="4800" dirty="0">
                <a:solidFill>
                  <a:schemeClr val="bg1">
                    <a:lumMod val="95000"/>
                    <a:lumOff val="5000"/>
                  </a:schemeClr>
                </a:solidFill>
              </a:rPr>
              <a:t>12 000 masjids were built during his </a:t>
            </a:r>
            <a:r>
              <a:rPr lang="en-CA" sz="4800" dirty="0" err="1">
                <a:solidFill>
                  <a:schemeClr val="bg1">
                    <a:lumMod val="95000"/>
                    <a:lumOff val="5000"/>
                  </a:schemeClr>
                </a:solidFill>
              </a:rPr>
              <a:t>K</a:t>
            </a:r>
            <a:r>
              <a:rPr lang="en-CA" sz="4800" dirty="0" err="1" smtClean="0">
                <a:solidFill>
                  <a:schemeClr val="bg1">
                    <a:lumMod val="95000"/>
                    <a:lumOff val="5000"/>
                  </a:schemeClr>
                </a:solidFill>
              </a:rPr>
              <a:t>hilafat</a:t>
            </a:r>
            <a:r>
              <a:rPr lang="en-CA" sz="4800" dirty="0">
                <a:solidFill>
                  <a:schemeClr val="bg1">
                    <a:lumMod val="95000"/>
                    <a:lumOff val="5000"/>
                  </a:schemeClr>
                </a:solidFill>
              </a:rPr>
              <a:t>.</a:t>
            </a:r>
          </a:p>
          <a:p>
            <a:pPr>
              <a:buClrTx/>
              <a:buFont typeface="Arial" panose="020B0604020202020204" pitchFamily="34" charset="0"/>
              <a:buChar char="•"/>
            </a:pPr>
            <a:r>
              <a:rPr lang="en-CA" sz="4800" dirty="0">
                <a:solidFill>
                  <a:schemeClr val="bg1">
                    <a:lumMod val="95000"/>
                    <a:lumOff val="5000"/>
                  </a:schemeClr>
                </a:solidFill>
              </a:rPr>
              <a:t>Masjid Al-Aqsa key was granted to him </a:t>
            </a:r>
            <a:r>
              <a:rPr lang="en-CA" sz="4800" dirty="0" smtClean="0">
                <a:solidFill>
                  <a:schemeClr val="bg1">
                    <a:lumMod val="95000"/>
                    <a:lumOff val="5000"/>
                  </a:schemeClr>
                </a:solidFill>
              </a:rPr>
              <a:t>specifically.</a:t>
            </a:r>
            <a:endParaRPr lang="en-CA" sz="4800" dirty="0">
              <a:solidFill>
                <a:schemeClr val="bg1">
                  <a:lumMod val="95000"/>
                  <a:lumOff val="5000"/>
                </a:schemeClr>
              </a:solidFill>
            </a:endParaRPr>
          </a:p>
        </p:txBody>
      </p:sp>
    </p:spTree>
    <p:extLst>
      <p:ext uri="{BB962C8B-B14F-4D97-AF65-F5344CB8AC3E}">
        <p14:creationId xmlns:p14="http://schemas.microsoft.com/office/powerpoint/2010/main" xmlns="" val="2670085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787" y="107092"/>
            <a:ext cx="10131425" cy="1456267"/>
          </a:xfrm>
        </p:spPr>
        <p:txBody>
          <a:bodyPr>
            <a:normAutofit/>
          </a:bodyPr>
          <a:lstStyle/>
          <a:p>
            <a:r>
              <a:rPr lang="en-CA" sz="4000" b="1" u="sng" dirty="0" smtClean="0">
                <a:solidFill>
                  <a:schemeClr val="bg1">
                    <a:lumMod val="95000"/>
                    <a:lumOff val="5000"/>
                  </a:schemeClr>
                </a:solidFill>
              </a:rPr>
              <a:t>WHAT WAS HE KNOWN FOR? </a:t>
            </a:r>
            <a:r>
              <a:rPr lang="en-CA" sz="2000" b="1" u="sng" dirty="0" smtClean="0">
                <a:solidFill>
                  <a:schemeClr val="bg1">
                    <a:lumMod val="95000"/>
                    <a:lumOff val="5000"/>
                  </a:schemeClr>
                </a:solidFill>
              </a:rPr>
              <a:t>(CONTINUATION)</a:t>
            </a:r>
            <a:endParaRPr lang="en-CA" sz="2000" b="1" u="sng" dirty="0">
              <a:solidFill>
                <a:schemeClr val="bg1">
                  <a:lumMod val="95000"/>
                  <a:lumOff val="5000"/>
                </a:schemeClr>
              </a:solidFill>
            </a:endParaRPr>
          </a:p>
        </p:txBody>
      </p:sp>
      <p:sp>
        <p:nvSpPr>
          <p:cNvPr id="3" name="Content Placeholder 2"/>
          <p:cNvSpPr>
            <a:spLocks noGrp="1"/>
          </p:cNvSpPr>
          <p:nvPr>
            <p:ph idx="1"/>
          </p:nvPr>
        </p:nvSpPr>
        <p:spPr>
          <a:xfrm>
            <a:off x="585787" y="1563359"/>
            <a:ext cx="10744199" cy="4917687"/>
          </a:xfrm>
        </p:spPr>
        <p:txBody>
          <a:bodyPr>
            <a:normAutofit fontScale="92500"/>
          </a:bodyPr>
          <a:lstStyle/>
          <a:p>
            <a:endParaRPr lang="en-CA" dirty="0" smtClean="0"/>
          </a:p>
          <a:p>
            <a:pPr>
              <a:buClrTx/>
            </a:pPr>
            <a:r>
              <a:rPr lang="en-CA" sz="2200" dirty="0" smtClean="0">
                <a:solidFill>
                  <a:schemeClr val="bg1">
                    <a:lumMod val="95000"/>
                    <a:lumOff val="5000"/>
                  </a:schemeClr>
                </a:solidFill>
              </a:rPr>
              <a:t>He </a:t>
            </a:r>
            <a:r>
              <a:rPr lang="en-CA" sz="2200" dirty="0">
                <a:solidFill>
                  <a:schemeClr val="bg1">
                    <a:lumMod val="95000"/>
                    <a:lumOff val="5000"/>
                  </a:schemeClr>
                </a:solidFill>
              </a:rPr>
              <a:t>did not fear </a:t>
            </a:r>
            <a:r>
              <a:rPr lang="en-CA" sz="2200" dirty="0" smtClean="0">
                <a:solidFill>
                  <a:schemeClr val="bg1">
                    <a:lumMod val="95000"/>
                    <a:lumOff val="5000"/>
                  </a:schemeClr>
                </a:solidFill>
              </a:rPr>
              <a:t>anyone except Allah (</a:t>
            </a:r>
            <a:r>
              <a:rPr lang="en-CA" sz="2200" dirty="0" err="1" smtClean="0">
                <a:solidFill>
                  <a:schemeClr val="bg1">
                    <a:lumMod val="95000"/>
                    <a:lumOff val="5000"/>
                  </a:schemeClr>
                </a:solidFill>
              </a:rPr>
              <a:t>Subhanahu</a:t>
            </a:r>
            <a:r>
              <a:rPr lang="en-CA" sz="2200" dirty="0" smtClean="0">
                <a:solidFill>
                  <a:schemeClr val="bg1">
                    <a:lumMod val="95000"/>
                    <a:lumOff val="5000"/>
                  </a:schemeClr>
                </a:solidFill>
              </a:rPr>
              <a:t> Wa </a:t>
            </a:r>
            <a:r>
              <a:rPr lang="en-CA" sz="2200" dirty="0" err="1" smtClean="0">
                <a:solidFill>
                  <a:schemeClr val="bg1">
                    <a:lumMod val="95000"/>
                    <a:lumOff val="5000"/>
                  </a:schemeClr>
                </a:solidFill>
              </a:rPr>
              <a:t>Ta’ala</a:t>
            </a:r>
            <a:r>
              <a:rPr lang="en-CA" sz="2200" dirty="0" smtClean="0">
                <a:solidFill>
                  <a:schemeClr val="bg1">
                    <a:lumMod val="95000"/>
                    <a:lumOff val="5000"/>
                  </a:schemeClr>
                </a:solidFill>
              </a:rPr>
              <a:t>). After he accepted </a:t>
            </a:r>
            <a:r>
              <a:rPr lang="en-CA" sz="2200" dirty="0">
                <a:solidFill>
                  <a:schemeClr val="bg1">
                    <a:lumMod val="95000"/>
                    <a:lumOff val="5000"/>
                  </a:schemeClr>
                </a:solidFill>
              </a:rPr>
              <a:t>I</a:t>
            </a:r>
            <a:r>
              <a:rPr lang="en-CA" sz="2200" dirty="0" smtClean="0">
                <a:solidFill>
                  <a:schemeClr val="bg1">
                    <a:lumMod val="95000"/>
                    <a:lumOff val="5000"/>
                  </a:schemeClr>
                </a:solidFill>
              </a:rPr>
              <a:t>slam, the Muslims </a:t>
            </a:r>
            <a:r>
              <a:rPr lang="en-CA" sz="2200" dirty="0">
                <a:solidFill>
                  <a:schemeClr val="bg1">
                    <a:lumMod val="95000"/>
                    <a:lumOff val="5000"/>
                  </a:schemeClr>
                </a:solidFill>
              </a:rPr>
              <a:t>started to pray openly</a:t>
            </a:r>
            <a:r>
              <a:rPr lang="en-CA" sz="2200" dirty="0" smtClean="0">
                <a:solidFill>
                  <a:schemeClr val="bg1">
                    <a:lumMod val="95000"/>
                    <a:lumOff val="5000"/>
                  </a:schemeClr>
                </a:solidFill>
              </a:rPr>
              <a:t>.</a:t>
            </a:r>
            <a:endParaRPr lang="en-CA" sz="2200" dirty="0">
              <a:solidFill>
                <a:schemeClr val="bg1">
                  <a:lumMod val="95000"/>
                  <a:lumOff val="5000"/>
                </a:schemeClr>
              </a:solidFill>
            </a:endParaRPr>
          </a:p>
          <a:p>
            <a:pPr>
              <a:buClrTx/>
            </a:pPr>
            <a:r>
              <a:rPr lang="en-CA" sz="2200" dirty="0" smtClean="0">
                <a:solidFill>
                  <a:schemeClr val="bg1">
                    <a:lumMod val="95000"/>
                    <a:lumOff val="5000"/>
                  </a:schemeClr>
                </a:solidFill>
              </a:rPr>
              <a:t>When </a:t>
            </a:r>
            <a:r>
              <a:rPr lang="en-CA" sz="2200" dirty="0">
                <a:solidFill>
                  <a:schemeClr val="bg1">
                    <a:lumMod val="95000"/>
                    <a:lumOff val="5000"/>
                  </a:schemeClr>
                </a:solidFill>
              </a:rPr>
              <a:t>he did </a:t>
            </a:r>
            <a:r>
              <a:rPr lang="en-CA" sz="2200" dirty="0" err="1">
                <a:solidFill>
                  <a:schemeClr val="bg1">
                    <a:lumMod val="95000"/>
                    <a:lumOff val="5000"/>
                  </a:schemeClr>
                </a:solidFill>
              </a:rPr>
              <a:t>Hijra</a:t>
            </a:r>
            <a:r>
              <a:rPr lang="en-CA" sz="2200" dirty="0">
                <a:solidFill>
                  <a:schemeClr val="bg1">
                    <a:lumMod val="95000"/>
                    <a:lumOff val="5000"/>
                  </a:schemeClr>
                </a:solidFill>
              </a:rPr>
              <a:t> no non-Muslims stopped him or followed to kill him because they feared him.</a:t>
            </a:r>
          </a:p>
          <a:p>
            <a:pPr>
              <a:buClrTx/>
            </a:pPr>
            <a:r>
              <a:rPr lang="en-CA" sz="2200" dirty="0" smtClean="0">
                <a:solidFill>
                  <a:schemeClr val="bg1">
                    <a:lumMod val="95000"/>
                    <a:lumOff val="5000"/>
                  </a:schemeClr>
                </a:solidFill>
              </a:rPr>
              <a:t>Once </a:t>
            </a:r>
            <a:r>
              <a:rPr lang="en-CA" sz="2200" dirty="0">
                <a:solidFill>
                  <a:schemeClr val="bg1">
                    <a:lumMod val="95000"/>
                    <a:lumOff val="5000"/>
                  </a:schemeClr>
                </a:solidFill>
              </a:rPr>
              <a:t>he gave half of his properties for the cause of Islam</a:t>
            </a:r>
            <a:r>
              <a:rPr lang="en-CA" sz="2200" dirty="0" smtClean="0">
                <a:solidFill>
                  <a:schemeClr val="bg1">
                    <a:lumMod val="95000"/>
                    <a:lumOff val="5000"/>
                  </a:schemeClr>
                </a:solidFill>
              </a:rPr>
              <a:t>.</a:t>
            </a:r>
          </a:p>
          <a:p>
            <a:pPr>
              <a:buClrTx/>
            </a:pPr>
            <a:r>
              <a:rPr lang="en-CA" sz="2200" dirty="0" smtClean="0">
                <a:solidFill>
                  <a:schemeClr val="bg1">
                    <a:lumMod val="95000"/>
                    <a:lumOff val="5000"/>
                  </a:schemeClr>
                </a:solidFill>
              </a:rPr>
              <a:t>Patrolled the streets at night to make sure everyone was in a good state.</a:t>
            </a:r>
            <a:endParaRPr lang="en-CA" sz="2200" dirty="0">
              <a:solidFill>
                <a:schemeClr val="bg1">
                  <a:lumMod val="95000"/>
                  <a:lumOff val="5000"/>
                </a:schemeClr>
              </a:solidFill>
            </a:endParaRPr>
          </a:p>
          <a:p>
            <a:pPr>
              <a:buClrTx/>
            </a:pPr>
            <a:r>
              <a:rPr lang="en-CA" sz="2200" dirty="0" smtClean="0">
                <a:solidFill>
                  <a:schemeClr val="bg1">
                    <a:lumMod val="95000"/>
                    <a:lumOff val="5000"/>
                  </a:schemeClr>
                </a:solidFill>
              </a:rPr>
              <a:t>Decorated </a:t>
            </a:r>
            <a:r>
              <a:rPr lang="en-CA" sz="2200" dirty="0">
                <a:solidFill>
                  <a:schemeClr val="bg1">
                    <a:lumMod val="95000"/>
                    <a:lumOff val="5000"/>
                  </a:schemeClr>
                </a:solidFill>
              </a:rPr>
              <a:t>the masjids with </a:t>
            </a:r>
            <a:r>
              <a:rPr lang="en-CA" sz="2200" dirty="0" smtClean="0">
                <a:solidFill>
                  <a:schemeClr val="bg1">
                    <a:lumMod val="95000"/>
                    <a:lumOff val="5000"/>
                  </a:schemeClr>
                </a:solidFill>
              </a:rPr>
              <a:t>lamps.</a:t>
            </a:r>
            <a:endParaRPr lang="en-CA" sz="2200" dirty="0">
              <a:solidFill>
                <a:schemeClr val="bg1">
                  <a:lumMod val="95000"/>
                  <a:lumOff val="5000"/>
                </a:schemeClr>
              </a:solidFill>
            </a:endParaRPr>
          </a:p>
          <a:p>
            <a:pPr>
              <a:buClrTx/>
            </a:pPr>
            <a:r>
              <a:rPr lang="en-CA" sz="2200" dirty="0" smtClean="0">
                <a:solidFill>
                  <a:schemeClr val="bg1">
                    <a:lumMod val="95000"/>
                    <a:lumOff val="5000"/>
                  </a:schemeClr>
                </a:solidFill>
              </a:rPr>
              <a:t>We </a:t>
            </a:r>
            <a:r>
              <a:rPr lang="en-CA" sz="2200" dirty="0">
                <a:solidFill>
                  <a:schemeClr val="bg1">
                    <a:lumMod val="95000"/>
                    <a:lumOff val="5000"/>
                  </a:schemeClr>
                </a:solidFill>
              </a:rPr>
              <a:t>send </a:t>
            </a:r>
            <a:r>
              <a:rPr lang="en-CA" sz="2200" dirty="0" smtClean="0">
                <a:solidFill>
                  <a:schemeClr val="bg1">
                    <a:lumMod val="95000"/>
                    <a:lumOff val="5000"/>
                  </a:schemeClr>
                </a:solidFill>
              </a:rPr>
              <a:t>salaams </a:t>
            </a:r>
            <a:r>
              <a:rPr lang="en-CA" sz="2200" dirty="0">
                <a:solidFill>
                  <a:schemeClr val="bg1">
                    <a:lumMod val="95000"/>
                    <a:lumOff val="5000"/>
                  </a:schemeClr>
                </a:solidFill>
              </a:rPr>
              <a:t>(salutations) on </a:t>
            </a:r>
            <a:r>
              <a:rPr lang="en-CA" sz="2200" dirty="0" smtClean="0">
                <a:solidFill>
                  <a:schemeClr val="bg1">
                    <a:lumMod val="95000"/>
                    <a:lumOff val="5000"/>
                  </a:schemeClr>
                </a:solidFill>
              </a:rPr>
              <a:t>the </a:t>
            </a:r>
            <a:r>
              <a:rPr lang="en-CA" sz="2200" dirty="0">
                <a:solidFill>
                  <a:schemeClr val="bg1">
                    <a:lumMod val="95000"/>
                    <a:lumOff val="5000"/>
                  </a:schemeClr>
                </a:solidFill>
              </a:rPr>
              <a:t>Prophet (peace be upon </a:t>
            </a:r>
            <a:r>
              <a:rPr lang="en-CA" sz="2200" dirty="0" smtClean="0">
                <a:solidFill>
                  <a:schemeClr val="bg1">
                    <a:lumMod val="95000"/>
                    <a:lumOff val="5000"/>
                  </a:schemeClr>
                </a:solidFill>
              </a:rPr>
              <a:t>him), Sayyidina </a:t>
            </a:r>
            <a:r>
              <a:rPr lang="en-CA" sz="2200" dirty="0">
                <a:solidFill>
                  <a:schemeClr val="bg1">
                    <a:lumMod val="95000"/>
                    <a:lumOff val="5000"/>
                  </a:schemeClr>
                </a:solidFill>
              </a:rPr>
              <a:t>Abu Bakr (</a:t>
            </a:r>
            <a:r>
              <a:rPr lang="en-CA" sz="2200" dirty="0" smtClean="0">
                <a:solidFill>
                  <a:schemeClr val="bg1">
                    <a:lumMod val="95000"/>
                    <a:lumOff val="5000"/>
                  </a:schemeClr>
                </a:solidFill>
              </a:rPr>
              <a:t>Rady </a:t>
            </a:r>
            <a:r>
              <a:rPr lang="en-CA" sz="2200" dirty="0">
                <a:solidFill>
                  <a:schemeClr val="bg1">
                    <a:lumMod val="95000"/>
                    <a:lumOff val="5000"/>
                  </a:schemeClr>
                </a:solidFill>
              </a:rPr>
              <a:t>Allahu </a:t>
            </a:r>
            <a:r>
              <a:rPr lang="en-CA" sz="2200" dirty="0" err="1">
                <a:solidFill>
                  <a:schemeClr val="bg1">
                    <a:lumMod val="95000"/>
                    <a:lumOff val="5000"/>
                  </a:schemeClr>
                </a:solidFill>
              </a:rPr>
              <a:t>a</a:t>
            </a:r>
            <a:r>
              <a:rPr lang="en-CA" sz="2200" dirty="0" err="1" smtClean="0">
                <a:solidFill>
                  <a:schemeClr val="bg1">
                    <a:lumMod val="95000"/>
                    <a:lumOff val="5000"/>
                  </a:schemeClr>
                </a:solidFill>
              </a:rPr>
              <a:t>nhu</a:t>
            </a:r>
            <a:r>
              <a:rPr lang="en-CA" sz="2200" dirty="0">
                <a:solidFill>
                  <a:schemeClr val="bg1">
                    <a:lumMod val="95000"/>
                    <a:lumOff val="5000"/>
                  </a:schemeClr>
                </a:solidFill>
              </a:rPr>
              <a:t>), </a:t>
            </a:r>
            <a:r>
              <a:rPr lang="en-CA" sz="2200" dirty="0" smtClean="0">
                <a:solidFill>
                  <a:schemeClr val="bg1">
                    <a:lumMod val="95000"/>
                    <a:lumOff val="5000"/>
                  </a:schemeClr>
                </a:solidFill>
              </a:rPr>
              <a:t>and </a:t>
            </a:r>
            <a:r>
              <a:rPr lang="en-CA" sz="2200" dirty="0">
                <a:solidFill>
                  <a:schemeClr val="bg1">
                    <a:lumMod val="95000"/>
                    <a:lumOff val="5000"/>
                  </a:schemeClr>
                </a:solidFill>
              </a:rPr>
              <a:t>to </a:t>
            </a:r>
            <a:r>
              <a:rPr lang="en-CA" sz="2200" dirty="0" smtClean="0">
                <a:solidFill>
                  <a:schemeClr val="bg1">
                    <a:lumMod val="95000"/>
                    <a:lumOff val="5000"/>
                  </a:schemeClr>
                </a:solidFill>
              </a:rPr>
              <a:t>Sayyidina Umar </a:t>
            </a:r>
            <a:r>
              <a:rPr lang="en-CA" sz="2200" dirty="0">
                <a:solidFill>
                  <a:schemeClr val="bg1">
                    <a:lumMod val="95000"/>
                    <a:lumOff val="5000"/>
                  </a:schemeClr>
                </a:solidFill>
              </a:rPr>
              <a:t>(</a:t>
            </a:r>
            <a:r>
              <a:rPr lang="en-CA" sz="2200" dirty="0" smtClean="0">
                <a:solidFill>
                  <a:schemeClr val="bg1">
                    <a:lumMod val="95000"/>
                    <a:lumOff val="5000"/>
                  </a:schemeClr>
                </a:solidFill>
              </a:rPr>
              <a:t>Rady </a:t>
            </a:r>
            <a:r>
              <a:rPr lang="en-CA" sz="2200" dirty="0">
                <a:solidFill>
                  <a:schemeClr val="bg1">
                    <a:lumMod val="95000"/>
                    <a:lumOff val="5000"/>
                  </a:schemeClr>
                </a:solidFill>
              </a:rPr>
              <a:t>Allahu </a:t>
            </a:r>
            <a:r>
              <a:rPr lang="en-CA" sz="2200" dirty="0" err="1">
                <a:solidFill>
                  <a:schemeClr val="bg1">
                    <a:lumMod val="95000"/>
                    <a:lumOff val="5000"/>
                  </a:schemeClr>
                </a:solidFill>
              </a:rPr>
              <a:t>a</a:t>
            </a:r>
            <a:r>
              <a:rPr lang="en-CA" sz="2200" dirty="0" err="1" smtClean="0">
                <a:solidFill>
                  <a:schemeClr val="bg1">
                    <a:lumMod val="95000"/>
                    <a:lumOff val="5000"/>
                  </a:schemeClr>
                </a:solidFill>
              </a:rPr>
              <a:t>nhu</a:t>
            </a:r>
            <a:r>
              <a:rPr lang="en-CA" sz="2200" dirty="0">
                <a:solidFill>
                  <a:schemeClr val="bg1">
                    <a:lumMod val="95000"/>
                    <a:lumOff val="5000"/>
                  </a:schemeClr>
                </a:solidFill>
              </a:rPr>
              <a:t>) when we visit Masjid </a:t>
            </a:r>
            <a:r>
              <a:rPr lang="en-CA" sz="2200" dirty="0" err="1" smtClean="0">
                <a:solidFill>
                  <a:schemeClr val="bg1">
                    <a:lumMod val="95000"/>
                    <a:lumOff val="5000"/>
                  </a:schemeClr>
                </a:solidFill>
              </a:rPr>
              <a:t>Nabawi</a:t>
            </a:r>
            <a:r>
              <a:rPr lang="en-CA" sz="2200" dirty="0" smtClean="0">
                <a:solidFill>
                  <a:schemeClr val="bg1">
                    <a:lumMod val="95000"/>
                    <a:lumOff val="5000"/>
                  </a:schemeClr>
                </a:solidFill>
              </a:rPr>
              <a:t> </a:t>
            </a:r>
            <a:r>
              <a:rPr lang="en-CA" sz="2200" dirty="0">
                <a:solidFill>
                  <a:schemeClr val="bg1">
                    <a:lumMod val="95000"/>
                    <a:lumOff val="5000"/>
                  </a:schemeClr>
                </a:solidFill>
              </a:rPr>
              <a:t>in </a:t>
            </a:r>
            <a:r>
              <a:rPr lang="en-CA" sz="2200" dirty="0" smtClean="0">
                <a:solidFill>
                  <a:schemeClr val="bg1">
                    <a:lumMod val="95000"/>
                    <a:lumOff val="5000"/>
                  </a:schemeClr>
                </a:solidFill>
              </a:rPr>
              <a:t>Madina. </a:t>
            </a:r>
            <a:endParaRPr lang="en-CA" sz="2200" dirty="0">
              <a:solidFill>
                <a:schemeClr val="bg1">
                  <a:lumMod val="95000"/>
                  <a:lumOff val="5000"/>
                </a:schemeClr>
              </a:solidFill>
            </a:endParaRPr>
          </a:p>
          <a:p>
            <a:pPr>
              <a:buClrTx/>
            </a:pPr>
            <a:r>
              <a:rPr lang="en-CA" sz="2200" dirty="0" smtClean="0">
                <a:solidFill>
                  <a:schemeClr val="bg1">
                    <a:lumMod val="95000"/>
                    <a:lumOff val="5000"/>
                  </a:schemeClr>
                </a:solidFill>
              </a:rPr>
              <a:t>Fought </a:t>
            </a:r>
            <a:r>
              <a:rPr lang="en-CA" sz="2200" dirty="0">
                <a:solidFill>
                  <a:schemeClr val="bg1">
                    <a:lumMod val="95000"/>
                    <a:lumOff val="5000"/>
                  </a:schemeClr>
                </a:solidFill>
              </a:rPr>
              <a:t>against oppression. If an animal’s rights were not being </a:t>
            </a:r>
            <a:r>
              <a:rPr lang="en-CA" sz="2200" dirty="0" smtClean="0">
                <a:solidFill>
                  <a:schemeClr val="bg1">
                    <a:lumMod val="95000"/>
                    <a:lumOff val="5000"/>
                  </a:schemeClr>
                </a:solidFill>
              </a:rPr>
              <a:t>met </a:t>
            </a:r>
            <a:r>
              <a:rPr lang="en-CA" sz="2200" dirty="0">
                <a:solidFill>
                  <a:schemeClr val="bg1">
                    <a:lumMod val="95000"/>
                    <a:lumOff val="5000"/>
                  </a:schemeClr>
                </a:solidFill>
              </a:rPr>
              <a:t>he would feel </a:t>
            </a:r>
            <a:r>
              <a:rPr lang="en-CA" sz="2200" dirty="0" smtClean="0">
                <a:solidFill>
                  <a:schemeClr val="bg1">
                    <a:lumMod val="95000"/>
                    <a:lumOff val="5000"/>
                  </a:schemeClr>
                </a:solidFill>
              </a:rPr>
              <a:t>responsible.</a:t>
            </a:r>
          </a:p>
          <a:p>
            <a:pPr marL="0" indent="0">
              <a:buNone/>
            </a:pPr>
            <a:endParaRPr lang="en-CA" sz="2200" dirty="0" smtClean="0"/>
          </a:p>
          <a:p>
            <a:endParaRPr lang="en-CA" sz="2200" dirty="0" smtClean="0"/>
          </a:p>
          <a:p>
            <a:pPr marL="0" indent="0">
              <a:buNone/>
            </a:pPr>
            <a:endParaRPr lang="en-CA" sz="2200" dirty="0"/>
          </a:p>
          <a:p>
            <a:endParaRPr lang="en-CA" dirty="0"/>
          </a:p>
        </p:txBody>
      </p:sp>
    </p:spTree>
    <p:extLst>
      <p:ext uri="{BB962C8B-B14F-4D97-AF65-F5344CB8AC3E}">
        <p14:creationId xmlns:p14="http://schemas.microsoft.com/office/powerpoint/2010/main" xmlns="" val="3735260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163" y="181116"/>
            <a:ext cx="10131425" cy="1456267"/>
          </a:xfrm>
        </p:spPr>
        <p:txBody>
          <a:bodyPr>
            <a:noAutofit/>
          </a:bodyPr>
          <a:lstStyle/>
          <a:p>
            <a:r>
              <a:rPr lang="en-CA" sz="4000" b="1" u="sng" dirty="0" smtClean="0">
                <a:solidFill>
                  <a:schemeClr val="bg1">
                    <a:lumMod val="95000"/>
                    <a:lumOff val="5000"/>
                  </a:schemeClr>
                </a:solidFill>
              </a:rPr>
              <a:t>what was he known for? </a:t>
            </a:r>
            <a:r>
              <a:rPr lang="en-CA" sz="2000" b="1" u="sng" dirty="0" smtClean="0">
                <a:solidFill>
                  <a:schemeClr val="bg1">
                    <a:lumMod val="95000"/>
                    <a:lumOff val="5000"/>
                  </a:schemeClr>
                </a:solidFill>
              </a:rPr>
              <a:t>(continuation)</a:t>
            </a:r>
            <a:endParaRPr lang="en-CA" sz="5400" b="1" u="sng" dirty="0">
              <a:solidFill>
                <a:schemeClr val="bg1">
                  <a:lumMod val="95000"/>
                  <a:lumOff val="5000"/>
                </a:schemeClr>
              </a:solidFill>
            </a:endParaRPr>
          </a:p>
        </p:txBody>
      </p:sp>
      <p:sp>
        <p:nvSpPr>
          <p:cNvPr id="3" name="Content Placeholder 2"/>
          <p:cNvSpPr>
            <a:spLocks noGrp="1"/>
          </p:cNvSpPr>
          <p:nvPr>
            <p:ph idx="1"/>
          </p:nvPr>
        </p:nvSpPr>
        <p:spPr>
          <a:xfrm>
            <a:off x="647164" y="2130261"/>
            <a:ext cx="10131425" cy="3649133"/>
          </a:xfrm>
        </p:spPr>
        <p:txBody>
          <a:bodyPr>
            <a:normAutofit fontScale="25000" lnSpcReduction="20000"/>
          </a:bodyPr>
          <a:lstStyle/>
          <a:p>
            <a:endParaRPr lang="en-CA" sz="2600" dirty="0" smtClean="0"/>
          </a:p>
          <a:p>
            <a:endParaRPr lang="en-CA" sz="3200" dirty="0" smtClean="0"/>
          </a:p>
          <a:p>
            <a:endParaRPr lang="en-CA" sz="6200" dirty="0" smtClean="0"/>
          </a:p>
          <a:p>
            <a:endParaRPr lang="en-CA" sz="6200" dirty="0" smtClean="0"/>
          </a:p>
          <a:p>
            <a:endParaRPr lang="en-CA" sz="6200" dirty="0"/>
          </a:p>
          <a:p>
            <a:pPr>
              <a:buClrTx/>
              <a:buFont typeface="Arial" panose="020B0604020202020204" pitchFamily="34" charset="0"/>
              <a:buChar char="•"/>
            </a:pPr>
            <a:r>
              <a:rPr lang="en-CA" sz="7200" dirty="0" smtClean="0">
                <a:solidFill>
                  <a:schemeClr val="bg1">
                    <a:lumMod val="95000"/>
                    <a:lumOff val="5000"/>
                  </a:schemeClr>
                </a:solidFill>
              </a:rPr>
              <a:t>Established </a:t>
            </a:r>
            <a:r>
              <a:rPr lang="en-CA" sz="7200" dirty="0">
                <a:solidFill>
                  <a:schemeClr val="bg1">
                    <a:lumMod val="95000"/>
                    <a:lumOff val="5000"/>
                  </a:schemeClr>
                </a:solidFill>
              </a:rPr>
              <a:t>numerous </a:t>
            </a:r>
            <a:r>
              <a:rPr lang="en-CA" sz="7200" dirty="0" smtClean="0">
                <a:solidFill>
                  <a:schemeClr val="bg1">
                    <a:lumMod val="95000"/>
                    <a:lumOff val="5000"/>
                  </a:schemeClr>
                </a:solidFill>
              </a:rPr>
              <a:t>masjids.</a:t>
            </a:r>
            <a:endParaRPr lang="en-CA" sz="7200" dirty="0">
              <a:solidFill>
                <a:schemeClr val="bg1">
                  <a:lumMod val="95000"/>
                  <a:lumOff val="5000"/>
                </a:schemeClr>
              </a:solidFill>
            </a:endParaRPr>
          </a:p>
          <a:p>
            <a:pPr>
              <a:buClrTx/>
              <a:buFont typeface="Arial" panose="020B0604020202020204" pitchFamily="34" charset="0"/>
              <a:buChar char="•"/>
            </a:pPr>
            <a:r>
              <a:rPr lang="en-CA" sz="7200" dirty="0">
                <a:solidFill>
                  <a:schemeClr val="bg1">
                    <a:lumMod val="95000"/>
                    <a:lumOff val="5000"/>
                  </a:schemeClr>
                </a:solidFill>
              </a:rPr>
              <a:t>Hadith master of 537 </a:t>
            </a:r>
            <a:r>
              <a:rPr lang="en-CA" sz="7200" dirty="0" smtClean="0">
                <a:solidFill>
                  <a:schemeClr val="bg1">
                    <a:lumMod val="95000"/>
                    <a:lumOff val="5000"/>
                  </a:schemeClr>
                </a:solidFill>
              </a:rPr>
              <a:t>hadiths.</a:t>
            </a:r>
            <a:endParaRPr lang="en-CA" sz="7200" dirty="0">
              <a:solidFill>
                <a:schemeClr val="bg1">
                  <a:lumMod val="95000"/>
                  <a:lumOff val="5000"/>
                </a:schemeClr>
              </a:solidFill>
            </a:endParaRPr>
          </a:p>
          <a:p>
            <a:pPr>
              <a:buClrTx/>
              <a:buFont typeface="Arial" panose="020B0604020202020204" pitchFamily="34" charset="0"/>
              <a:buChar char="•"/>
            </a:pPr>
            <a:r>
              <a:rPr lang="en-CA" sz="7200" dirty="0">
                <a:solidFill>
                  <a:schemeClr val="bg1">
                    <a:lumMod val="95000"/>
                    <a:lumOff val="5000"/>
                  </a:schemeClr>
                </a:solidFill>
              </a:rPr>
              <a:t>Shaheed while praying dawn </a:t>
            </a:r>
            <a:r>
              <a:rPr lang="en-CA" sz="7200" dirty="0" smtClean="0">
                <a:solidFill>
                  <a:schemeClr val="bg1">
                    <a:lumMod val="95000"/>
                    <a:lumOff val="5000"/>
                  </a:schemeClr>
                </a:solidFill>
              </a:rPr>
              <a:t>prayer. </a:t>
            </a:r>
            <a:r>
              <a:rPr lang="en-CA" sz="7200" dirty="0">
                <a:solidFill>
                  <a:schemeClr val="bg1">
                    <a:lumMod val="95000"/>
                    <a:lumOff val="5000"/>
                  </a:schemeClr>
                </a:solidFill>
              </a:rPr>
              <a:t>H</a:t>
            </a:r>
            <a:r>
              <a:rPr lang="en-CA" sz="7200" dirty="0" smtClean="0">
                <a:solidFill>
                  <a:schemeClr val="bg1">
                    <a:lumMod val="95000"/>
                    <a:lumOff val="5000"/>
                  </a:schemeClr>
                </a:solidFill>
              </a:rPr>
              <a:t>e passed ahead </a:t>
            </a:r>
            <a:r>
              <a:rPr lang="en-CA" sz="7200" dirty="0">
                <a:solidFill>
                  <a:schemeClr val="bg1">
                    <a:lumMod val="95000"/>
                    <a:lumOff val="5000"/>
                  </a:schemeClr>
                </a:solidFill>
              </a:rPr>
              <a:t>three nights later in </a:t>
            </a:r>
            <a:r>
              <a:rPr lang="en-CA" sz="7200" dirty="0" smtClean="0">
                <a:solidFill>
                  <a:schemeClr val="bg1">
                    <a:lumMod val="95000"/>
                    <a:lumOff val="5000"/>
                  </a:schemeClr>
                </a:solidFill>
              </a:rPr>
              <a:t>23/644.</a:t>
            </a:r>
          </a:p>
          <a:p>
            <a:pPr>
              <a:buClrTx/>
              <a:buFont typeface="Arial" panose="020B0604020202020204" pitchFamily="34" charset="0"/>
              <a:buChar char="•"/>
            </a:pPr>
            <a:r>
              <a:rPr lang="en-CA" sz="7200" dirty="0">
                <a:solidFill>
                  <a:schemeClr val="bg1">
                    <a:lumMod val="95000"/>
                    <a:lumOff val="5000"/>
                  </a:schemeClr>
                </a:solidFill>
              </a:rPr>
              <a:t>W</a:t>
            </a:r>
            <a:r>
              <a:rPr lang="en-CA" sz="7200" dirty="0" smtClean="0">
                <a:solidFill>
                  <a:schemeClr val="bg1">
                    <a:lumMod val="95000"/>
                    <a:lumOff val="5000"/>
                  </a:schemeClr>
                </a:solidFill>
              </a:rPr>
              <a:t>as </a:t>
            </a:r>
            <a:r>
              <a:rPr lang="en-CA" sz="7200" dirty="0">
                <a:solidFill>
                  <a:schemeClr val="bg1">
                    <a:lumMod val="95000"/>
                    <a:lumOff val="5000"/>
                  </a:schemeClr>
                </a:solidFill>
              </a:rPr>
              <a:t>the first to start introducing Islamic calendar from the year of the </a:t>
            </a:r>
            <a:r>
              <a:rPr lang="en-CA" sz="7200" dirty="0" err="1" smtClean="0">
                <a:solidFill>
                  <a:schemeClr val="bg1">
                    <a:lumMod val="95000"/>
                    <a:lumOff val="5000"/>
                  </a:schemeClr>
                </a:solidFill>
              </a:rPr>
              <a:t>Hijra</a:t>
            </a:r>
            <a:r>
              <a:rPr lang="en-CA" sz="7200" dirty="0" smtClean="0">
                <a:solidFill>
                  <a:schemeClr val="bg1">
                    <a:lumMod val="95000"/>
                    <a:lumOff val="5000"/>
                  </a:schemeClr>
                </a:solidFill>
              </a:rPr>
              <a:t>.</a:t>
            </a:r>
            <a:endParaRPr lang="en-CA" sz="7200" dirty="0">
              <a:solidFill>
                <a:schemeClr val="bg1">
                  <a:lumMod val="95000"/>
                  <a:lumOff val="5000"/>
                </a:schemeClr>
              </a:solidFill>
            </a:endParaRPr>
          </a:p>
          <a:p>
            <a:pPr>
              <a:buClrTx/>
              <a:buFont typeface="Arial" panose="020B0604020202020204" pitchFamily="34" charset="0"/>
              <a:buChar char="•"/>
            </a:pPr>
            <a:r>
              <a:rPr lang="en-CA" sz="7200" dirty="0" smtClean="0">
                <a:solidFill>
                  <a:schemeClr val="bg1">
                    <a:lumMod val="95000"/>
                    <a:lumOff val="5000"/>
                  </a:schemeClr>
                </a:solidFill>
              </a:rPr>
              <a:t>He </a:t>
            </a:r>
            <a:r>
              <a:rPr lang="en-CA" sz="7200" dirty="0">
                <a:solidFill>
                  <a:schemeClr val="bg1">
                    <a:lumMod val="95000"/>
                    <a:lumOff val="5000"/>
                  </a:schemeClr>
                </a:solidFill>
              </a:rPr>
              <a:t>is known for his </a:t>
            </a:r>
            <a:r>
              <a:rPr lang="en-CA" sz="7200" dirty="0" smtClean="0">
                <a:solidFill>
                  <a:schemeClr val="bg1">
                    <a:lumMod val="95000"/>
                    <a:lumOff val="5000"/>
                  </a:schemeClr>
                </a:solidFill>
              </a:rPr>
              <a:t>justice. </a:t>
            </a:r>
            <a:endParaRPr lang="en-CA" sz="7200" dirty="0">
              <a:solidFill>
                <a:schemeClr val="bg1">
                  <a:lumMod val="95000"/>
                  <a:lumOff val="5000"/>
                </a:schemeClr>
              </a:solidFill>
            </a:endParaRPr>
          </a:p>
          <a:p>
            <a:pPr>
              <a:buClrTx/>
              <a:buFont typeface="Arial" panose="020B0604020202020204" pitchFamily="34" charset="0"/>
              <a:buChar char="•"/>
            </a:pPr>
            <a:r>
              <a:rPr lang="en-CA" sz="7200" dirty="0" smtClean="0">
                <a:solidFill>
                  <a:schemeClr val="bg1">
                    <a:lumMod val="95000"/>
                    <a:lumOff val="5000"/>
                  </a:schemeClr>
                </a:solidFill>
              </a:rPr>
              <a:t>He </a:t>
            </a:r>
            <a:r>
              <a:rPr lang="en-CA" sz="7200" dirty="0">
                <a:solidFill>
                  <a:schemeClr val="bg1">
                    <a:lumMod val="95000"/>
                    <a:lumOff val="5000"/>
                  </a:schemeClr>
                </a:solidFill>
              </a:rPr>
              <a:t>is a great </a:t>
            </a:r>
            <a:r>
              <a:rPr lang="en-CA" sz="7200" dirty="0" smtClean="0">
                <a:solidFill>
                  <a:schemeClr val="bg1">
                    <a:lumMod val="95000"/>
                    <a:lumOff val="5000"/>
                  </a:schemeClr>
                </a:solidFill>
              </a:rPr>
              <a:t>jurist. </a:t>
            </a:r>
            <a:endParaRPr lang="en-CA" sz="7200" dirty="0">
              <a:solidFill>
                <a:schemeClr val="bg1">
                  <a:lumMod val="95000"/>
                  <a:lumOff val="5000"/>
                </a:schemeClr>
              </a:solidFill>
            </a:endParaRPr>
          </a:p>
          <a:p>
            <a:pPr>
              <a:buClrTx/>
              <a:buFont typeface="Arial" panose="020B0604020202020204" pitchFamily="34" charset="0"/>
              <a:buChar char="•"/>
            </a:pPr>
            <a:r>
              <a:rPr lang="en-CA" sz="7200" dirty="0" smtClean="0">
                <a:solidFill>
                  <a:schemeClr val="bg1">
                    <a:lumMod val="95000"/>
                    <a:lumOff val="5000"/>
                  </a:schemeClr>
                </a:solidFill>
              </a:rPr>
              <a:t>Satisfied </a:t>
            </a:r>
            <a:r>
              <a:rPr lang="en-CA" sz="7200" dirty="0">
                <a:solidFill>
                  <a:schemeClr val="bg1">
                    <a:lumMod val="95000"/>
                    <a:lumOff val="5000"/>
                  </a:schemeClr>
                </a:solidFill>
              </a:rPr>
              <a:t>and loved to be </a:t>
            </a:r>
            <a:r>
              <a:rPr lang="en-CA" sz="7200" dirty="0" smtClean="0">
                <a:solidFill>
                  <a:schemeClr val="bg1">
                    <a:lumMod val="95000"/>
                    <a:lumOff val="5000"/>
                  </a:schemeClr>
                </a:solidFill>
              </a:rPr>
              <a:t>simple.</a:t>
            </a:r>
            <a:endParaRPr lang="en-CA" sz="7200" dirty="0">
              <a:solidFill>
                <a:schemeClr val="bg1">
                  <a:lumMod val="95000"/>
                  <a:lumOff val="5000"/>
                </a:schemeClr>
              </a:solidFill>
            </a:endParaRPr>
          </a:p>
          <a:p>
            <a:pPr>
              <a:buClrTx/>
              <a:buFont typeface="Arial" panose="020B0604020202020204" pitchFamily="34" charset="0"/>
              <a:buChar char="•"/>
            </a:pPr>
            <a:r>
              <a:rPr lang="en-CA" sz="7200" dirty="0" smtClean="0">
                <a:solidFill>
                  <a:schemeClr val="bg1">
                    <a:lumMod val="95000"/>
                    <a:lumOff val="5000"/>
                  </a:schemeClr>
                </a:solidFill>
              </a:rPr>
              <a:t>Expanded </a:t>
            </a:r>
            <a:r>
              <a:rPr lang="en-CA" sz="7200" dirty="0">
                <a:solidFill>
                  <a:schemeClr val="bg1">
                    <a:lumMod val="95000"/>
                    <a:lumOff val="5000"/>
                  </a:schemeClr>
                </a:solidFill>
              </a:rPr>
              <a:t>Masjid </a:t>
            </a:r>
            <a:r>
              <a:rPr lang="en-CA" sz="7200" dirty="0" err="1">
                <a:solidFill>
                  <a:schemeClr val="bg1">
                    <a:lumMod val="95000"/>
                    <a:lumOff val="5000"/>
                  </a:schemeClr>
                </a:solidFill>
              </a:rPr>
              <a:t>Nabawi</a:t>
            </a:r>
            <a:r>
              <a:rPr lang="en-CA" sz="7200" dirty="0">
                <a:solidFill>
                  <a:schemeClr val="bg1">
                    <a:lumMod val="95000"/>
                    <a:lumOff val="5000"/>
                  </a:schemeClr>
                </a:solidFill>
              </a:rPr>
              <a:t> and installed lamps to brighten </a:t>
            </a:r>
            <a:r>
              <a:rPr lang="en-CA" sz="7200" dirty="0" smtClean="0">
                <a:solidFill>
                  <a:schemeClr val="bg1">
                    <a:lumMod val="95000"/>
                    <a:lumOff val="5000"/>
                  </a:schemeClr>
                </a:solidFill>
              </a:rPr>
              <a:t>it.</a:t>
            </a:r>
            <a:endParaRPr lang="en-CA" sz="7200" dirty="0">
              <a:solidFill>
                <a:schemeClr val="bg1">
                  <a:lumMod val="95000"/>
                  <a:lumOff val="5000"/>
                </a:schemeClr>
              </a:solidFill>
            </a:endParaRPr>
          </a:p>
          <a:p>
            <a:pPr>
              <a:buClrTx/>
              <a:buFont typeface="Arial" panose="020B0604020202020204" pitchFamily="34" charset="0"/>
              <a:buChar char="•"/>
            </a:pPr>
            <a:r>
              <a:rPr lang="en-CA" sz="7200" dirty="0" smtClean="0">
                <a:solidFill>
                  <a:schemeClr val="bg1">
                    <a:lumMod val="95000"/>
                    <a:lumOff val="5000"/>
                  </a:schemeClr>
                </a:solidFill>
              </a:rPr>
              <a:t>Introduced </a:t>
            </a:r>
            <a:r>
              <a:rPr lang="en-CA" sz="7200" dirty="0" err="1" smtClean="0">
                <a:solidFill>
                  <a:schemeClr val="bg1">
                    <a:lumMod val="95000"/>
                    <a:lumOff val="5000"/>
                  </a:schemeClr>
                </a:solidFill>
              </a:rPr>
              <a:t>Taraweeh</a:t>
            </a:r>
            <a:r>
              <a:rPr lang="en-CA" sz="7200" dirty="0" smtClean="0">
                <a:solidFill>
                  <a:schemeClr val="bg1">
                    <a:lumMod val="95000"/>
                    <a:lumOff val="5000"/>
                  </a:schemeClr>
                </a:solidFill>
              </a:rPr>
              <a:t> </a:t>
            </a:r>
            <a:r>
              <a:rPr lang="en-CA" sz="7200" dirty="0">
                <a:solidFill>
                  <a:schemeClr val="bg1">
                    <a:lumMod val="95000"/>
                    <a:lumOff val="5000"/>
                  </a:schemeClr>
                </a:solidFill>
              </a:rPr>
              <a:t>prayer in </a:t>
            </a:r>
            <a:r>
              <a:rPr lang="en-CA" sz="7200" dirty="0" err="1" smtClean="0">
                <a:solidFill>
                  <a:schemeClr val="bg1">
                    <a:lumMod val="95000"/>
                    <a:lumOff val="5000"/>
                  </a:schemeClr>
                </a:solidFill>
              </a:rPr>
              <a:t>jamat</a:t>
            </a:r>
            <a:r>
              <a:rPr lang="en-CA" sz="7200" dirty="0">
                <a:solidFill>
                  <a:schemeClr val="bg1">
                    <a:lumMod val="95000"/>
                    <a:lumOff val="5000"/>
                  </a:schemeClr>
                </a:solidFill>
              </a:rPr>
              <a:t>.</a:t>
            </a:r>
            <a:endParaRPr lang="en-CA" sz="7200" dirty="0" smtClean="0">
              <a:solidFill>
                <a:schemeClr val="bg1">
                  <a:lumMod val="95000"/>
                  <a:lumOff val="5000"/>
                </a:schemeClr>
              </a:solidFill>
            </a:endParaRPr>
          </a:p>
          <a:p>
            <a:pPr lvl="0">
              <a:buClrTx/>
              <a:buFont typeface="Arial" panose="020B0604020202020204" pitchFamily="34" charset="0"/>
              <a:buChar char="•"/>
            </a:pPr>
            <a:r>
              <a:rPr lang="en-CA" sz="7200" dirty="0">
                <a:solidFill>
                  <a:schemeClr val="bg1">
                    <a:lumMod val="95000"/>
                    <a:lumOff val="5000"/>
                  </a:schemeClr>
                </a:solidFill>
              </a:rPr>
              <a:t>While giving a </a:t>
            </a:r>
            <a:r>
              <a:rPr lang="en-CA" sz="7200" dirty="0" err="1">
                <a:solidFill>
                  <a:schemeClr val="bg1">
                    <a:lumMod val="95000"/>
                    <a:lumOff val="5000"/>
                  </a:schemeClr>
                </a:solidFill>
              </a:rPr>
              <a:t>Khutbah</a:t>
            </a:r>
            <a:r>
              <a:rPr lang="en-CA" sz="7200" dirty="0">
                <a:solidFill>
                  <a:schemeClr val="bg1">
                    <a:lumMod val="95000"/>
                    <a:lumOff val="5000"/>
                  </a:schemeClr>
                </a:solidFill>
              </a:rPr>
              <a:t> in Madinah he communicated with the Muslim general in a distant land advising him about the </a:t>
            </a:r>
            <a:r>
              <a:rPr lang="en-CA" sz="7200" dirty="0" smtClean="0">
                <a:solidFill>
                  <a:schemeClr val="bg1">
                    <a:lumMod val="95000"/>
                    <a:lumOff val="5000"/>
                  </a:schemeClr>
                </a:solidFill>
              </a:rPr>
              <a:t>battle.</a:t>
            </a:r>
            <a:endParaRPr lang="en-CA" sz="7200" dirty="0">
              <a:solidFill>
                <a:schemeClr val="bg1">
                  <a:lumMod val="95000"/>
                  <a:lumOff val="5000"/>
                </a:schemeClr>
              </a:solidFill>
            </a:endParaRPr>
          </a:p>
          <a:p>
            <a:pPr lvl="0">
              <a:buClrTx/>
              <a:buFont typeface="Arial" panose="020B0604020202020204" pitchFamily="34" charset="0"/>
              <a:buChar char="•"/>
            </a:pPr>
            <a:r>
              <a:rPr lang="en-CA" sz="7200" dirty="0">
                <a:solidFill>
                  <a:schemeClr val="bg1">
                    <a:lumMod val="95000"/>
                    <a:lumOff val="5000"/>
                  </a:schemeClr>
                </a:solidFill>
              </a:rPr>
              <a:t>Some </a:t>
            </a:r>
            <a:r>
              <a:rPr lang="en-CA" sz="7200" dirty="0" smtClean="0">
                <a:solidFill>
                  <a:schemeClr val="bg1">
                    <a:lumMod val="95000"/>
                    <a:lumOff val="5000"/>
                  </a:schemeClr>
                </a:solidFill>
              </a:rPr>
              <a:t>verses </a:t>
            </a:r>
            <a:r>
              <a:rPr lang="en-CA" sz="7200" dirty="0">
                <a:solidFill>
                  <a:schemeClr val="bg1">
                    <a:lumMod val="95000"/>
                    <a:lumOff val="5000"/>
                  </a:schemeClr>
                </a:solidFill>
              </a:rPr>
              <a:t>of the Holy </a:t>
            </a:r>
            <a:r>
              <a:rPr lang="en-CA" sz="7200" dirty="0" err="1">
                <a:solidFill>
                  <a:schemeClr val="bg1">
                    <a:lumMod val="95000"/>
                    <a:lumOff val="5000"/>
                  </a:schemeClr>
                </a:solidFill>
              </a:rPr>
              <a:t>Qu’ran</a:t>
            </a:r>
            <a:r>
              <a:rPr lang="en-CA" sz="7200" dirty="0">
                <a:solidFill>
                  <a:schemeClr val="bg1">
                    <a:lumMod val="95000"/>
                    <a:lumOff val="5000"/>
                  </a:schemeClr>
                </a:solidFill>
              </a:rPr>
              <a:t> were revealed which upheld some of his suggestions. </a:t>
            </a:r>
            <a:r>
              <a:rPr lang="en-CA" sz="7200" dirty="0" smtClean="0">
                <a:solidFill>
                  <a:schemeClr val="bg1">
                    <a:lumMod val="95000"/>
                    <a:lumOff val="5000"/>
                  </a:schemeClr>
                </a:solidFill>
              </a:rPr>
              <a:t>For example, </a:t>
            </a:r>
            <a:r>
              <a:rPr lang="en-CA" sz="7200" dirty="0">
                <a:solidFill>
                  <a:schemeClr val="bg1">
                    <a:lumMod val="95000"/>
                    <a:lumOff val="5000"/>
                  </a:schemeClr>
                </a:solidFill>
              </a:rPr>
              <a:t>he suggested that alcohol should be prohibited and </a:t>
            </a:r>
            <a:r>
              <a:rPr lang="en-CA" sz="7200" dirty="0" smtClean="0">
                <a:solidFill>
                  <a:schemeClr val="bg1">
                    <a:lumMod val="95000"/>
                    <a:lumOff val="5000"/>
                  </a:schemeClr>
                </a:solidFill>
              </a:rPr>
              <a:t>afterwards, </a:t>
            </a:r>
            <a:r>
              <a:rPr lang="en-CA" sz="7200" dirty="0">
                <a:solidFill>
                  <a:schemeClr val="bg1">
                    <a:lumMod val="95000"/>
                    <a:lumOff val="5000"/>
                  </a:schemeClr>
                </a:solidFill>
              </a:rPr>
              <a:t>a verse was revealed from </a:t>
            </a:r>
            <a:r>
              <a:rPr lang="en-CA" sz="7200" dirty="0" smtClean="0">
                <a:solidFill>
                  <a:schemeClr val="bg1">
                    <a:lumMod val="95000"/>
                    <a:lumOff val="5000"/>
                  </a:schemeClr>
                </a:solidFill>
              </a:rPr>
              <a:t>Allah (</a:t>
            </a:r>
            <a:r>
              <a:rPr lang="en-CA" sz="7200" dirty="0" err="1" smtClean="0">
                <a:solidFill>
                  <a:schemeClr val="bg1">
                    <a:lumMod val="95000"/>
                    <a:lumOff val="5000"/>
                  </a:schemeClr>
                </a:solidFill>
              </a:rPr>
              <a:t>Subhanahu</a:t>
            </a:r>
            <a:r>
              <a:rPr lang="en-CA" sz="7200" dirty="0" smtClean="0">
                <a:solidFill>
                  <a:schemeClr val="bg1">
                    <a:lumMod val="95000"/>
                    <a:lumOff val="5000"/>
                  </a:schemeClr>
                </a:solidFill>
              </a:rPr>
              <a:t> Wa </a:t>
            </a:r>
            <a:r>
              <a:rPr lang="en-CA" sz="7200" dirty="0" err="1" smtClean="0">
                <a:solidFill>
                  <a:schemeClr val="bg1">
                    <a:lumMod val="95000"/>
                    <a:lumOff val="5000"/>
                  </a:schemeClr>
                </a:solidFill>
              </a:rPr>
              <a:t>Ta’ala</a:t>
            </a:r>
            <a:r>
              <a:rPr lang="en-CA" sz="7200" dirty="0" smtClean="0">
                <a:solidFill>
                  <a:schemeClr val="bg1">
                    <a:lumMod val="95000"/>
                    <a:lumOff val="5000"/>
                  </a:schemeClr>
                </a:solidFill>
              </a:rPr>
              <a:t>)  </a:t>
            </a:r>
            <a:r>
              <a:rPr lang="en-CA" sz="7200" dirty="0">
                <a:solidFill>
                  <a:schemeClr val="bg1">
                    <a:lumMod val="95000"/>
                    <a:lumOff val="5000"/>
                  </a:schemeClr>
                </a:solidFill>
              </a:rPr>
              <a:t>prohibiting it.</a:t>
            </a:r>
          </a:p>
          <a:p>
            <a:pPr>
              <a:buClrTx/>
              <a:buFont typeface="Arial" panose="020B0604020202020204" pitchFamily="34" charset="0"/>
              <a:buChar char="•"/>
            </a:pPr>
            <a:endParaRPr lang="en-CA" sz="1600" dirty="0">
              <a:solidFill>
                <a:schemeClr val="bg1">
                  <a:lumMod val="95000"/>
                  <a:lumOff val="5000"/>
                </a:schemeClr>
              </a:solidFill>
            </a:endParaRPr>
          </a:p>
          <a:p>
            <a:pPr>
              <a:buClrTx/>
              <a:buFont typeface="Arial" panose="020B0604020202020204" pitchFamily="34" charset="0"/>
              <a:buChar char="•"/>
            </a:pPr>
            <a:endParaRPr lang="en-CA" sz="1600" dirty="0"/>
          </a:p>
          <a:p>
            <a:endParaRPr lang="en-CA" sz="3600" dirty="0"/>
          </a:p>
          <a:p>
            <a:endParaRPr lang="en-CA" sz="100" dirty="0"/>
          </a:p>
          <a:p>
            <a:pPr marL="0" lvl="0" indent="0">
              <a:buNone/>
            </a:pPr>
            <a:endParaRPr lang="en-CA" dirty="0"/>
          </a:p>
          <a:p>
            <a:endParaRPr lang="en-CA" dirty="0"/>
          </a:p>
        </p:txBody>
      </p:sp>
    </p:spTree>
    <p:extLst>
      <p:ext uri="{BB962C8B-B14F-4D97-AF65-F5344CB8AC3E}">
        <p14:creationId xmlns:p14="http://schemas.microsoft.com/office/powerpoint/2010/main" xmlns="" val="1432854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4000" b="1" u="sng" dirty="0">
                <a:solidFill>
                  <a:schemeClr val="bg1">
                    <a:lumMod val="95000"/>
                    <a:lumOff val="5000"/>
                  </a:schemeClr>
                </a:solidFill>
              </a:rPr>
              <a:t>Love of The Prophet </a:t>
            </a:r>
            <a:r>
              <a:rPr lang="en-CA" sz="2000" b="1" u="sng" dirty="0">
                <a:solidFill>
                  <a:schemeClr val="bg1">
                    <a:lumMod val="95000"/>
                    <a:lumOff val="5000"/>
                  </a:schemeClr>
                </a:solidFill>
              </a:rPr>
              <a:t>(peace be upon Him)</a:t>
            </a:r>
            <a:r>
              <a:rPr lang="en-CA" dirty="0">
                <a:solidFill>
                  <a:schemeClr val="bg1">
                    <a:lumMod val="95000"/>
                    <a:lumOff val="5000"/>
                  </a:schemeClr>
                </a:solidFill>
              </a:rPr>
              <a:t/>
            </a:r>
            <a:br>
              <a:rPr lang="en-CA" dirty="0">
                <a:solidFill>
                  <a:schemeClr val="bg1">
                    <a:lumMod val="95000"/>
                    <a:lumOff val="5000"/>
                  </a:schemeClr>
                </a:solidFill>
              </a:rPr>
            </a:br>
            <a:endParaRPr lang="en-CA" dirty="0">
              <a:solidFill>
                <a:schemeClr val="bg1">
                  <a:lumMod val="95000"/>
                  <a:lumOff val="5000"/>
                </a:schemeClr>
              </a:solidFill>
            </a:endParaRPr>
          </a:p>
        </p:txBody>
      </p:sp>
      <p:sp>
        <p:nvSpPr>
          <p:cNvPr id="3" name="Content Placeholder 2"/>
          <p:cNvSpPr>
            <a:spLocks noGrp="1"/>
          </p:cNvSpPr>
          <p:nvPr>
            <p:ph idx="1"/>
          </p:nvPr>
        </p:nvSpPr>
        <p:spPr>
          <a:xfrm>
            <a:off x="685800" y="2760163"/>
            <a:ext cx="10131425" cy="2463209"/>
          </a:xfrm>
        </p:spPr>
        <p:txBody>
          <a:bodyPr>
            <a:noAutofit/>
          </a:bodyPr>
          <a:lstStyle/>
          <a:p>
            <a:pPr lvl="0">
              <a:buClrTx/>
            </a:pPr>
            <a:r>
              <a:rPr lang="en-CA" sz="2400" dirty="0">
                <a:solidFill>
                  <a:schemeClr val="bg1">
                    <a:lumMod val="95000"/>
                    <a:lumOff val="5000"/>
                  </a:schemeClr>
                </a:solidFill>
              </a:rPr>
              <a:t>Once some ladies were asking questions to </a:t>
            </a:r>
            <a:r>
              <a:rPr lang="en-CA" sz="2400" dirty="0" smtClean="0">
                <a:solidFill>
                  <a:schemeClr val="bg1">
                    <a:lumMod val="95000"/>
                    <a:lumOff val="5000"/>
                  </a:schemeClr>
                </a:solidFill>
              </a:rPr>
              <a:t>the </a:t>
            </a:r>
            <a:r>
              <a:rPr lang="en-CA" sz="2400" dirty="0">
                <a:solidFill>
                  <a:schemeClr val="bg1">
                    <a:lumMod val="95000"/>
                    <a:lumOff val="5000"/>
                  </a:schemeClr>
                </a:solidFill>
              </a:rPr>
              <a:t>Prophet (peace be upon </a:t>
            </a:r>
            <a:r>
              <a:rPr lang="en-CA" sz="2400" dirty="0" smtClean="0">
                <a:solidFill>
                  <a:schemeClr val="bg1">
                    <a:lumMod val="95000"/>
                    <a:lumOff val="5000"/>
                  </a:schemeClr>
                </a:solidFill>
              </a:rPr>
              <a:t>him</a:t>
            </a:r>
            <a:r>
              <a:rPr lang="en-CA" sz="2400" dirty="0">
                <a:solidFill>
                  <a:schemeClr val="bg1">
                    <a:lumMod val="95000"/>
                    <a:lumOff val="5000"/>
                  </a:schemeClr>
                </a:solidFill>
              </a:rPr>
              <a:t>) in a loud voice. When Sayyidina </a:t>
            </a:r>
            <a:r>
              <a:rPr lang="en-CA" sz="2400" dirty="0" smtClean="0">
                <a:solidFill>
                  <a:schemeClr val="bg1">
                    <a:lumMod val="95000"/>
                    <a:lumOff val="5000"/>
                  </a:schemeClr>
                </a:solidFill>
              </a:rPr>
              <a:t>Umar (Rady Allahu </a:t>
            </a:r>
            <a:r>
              <a:rPr lang="en-CA" sz="2400" dirty="0" err="1" smtClean="0">
                <a:solidFill>
                  <a:schemeClr val="bg1">
                    <a:lumMod val="95000"/>
                    <a:lumOff val="5000"/>
                  </a:schemeClr>
                </a:solidFill>
              </a:rPr>
              <a:t>anhu</a:t>
            </a:r>
            <a:r>
              <a:rPr lang="en-CA" sz="2400" dirty="0" smtClean="0">
                <a:solidFill>
                  <a:schemeClr val="bg1">
                    <a:lumMod val="95000"/>
                    <a:lumOff val="5000"/>
                  </a:schemeClr>
                </a:solidFill>
              </a:rPr>
              <a:t>)  entered, they </a:t>
            </a:r>
            <a:r>
              <a:rPr lang="en-CA" sz="2400" dirty="0">
                <a:solidFill>
                  <a:schemeClr val="bg1">
                    <a:lumMod val="95000"/>
                    <a:lumOff val="5000"/>
                  </a:schemeClr>
                </a:solidFill>
              </a:rPr>
              <a:t>became quiet. So he asked them why they became silent. They were scared of him because he was strict. He said they should be more respectful to </a:t>
            </a:r>
            <a:r>
              <a:rPr lang="en-CA" sz="2400" dirty="0" smtClean="0">
                <a:solidFill>
                  <a:schemeClr val="bg1">
                    <a:lumMod val="95000"/>
                    <a:lumOff val="5000"/>
                  </a:schemeClr>
                </a:solidFill>
              </a:rPr>
              <a:t>the </a:t>
            </a:r>
            <a:r>
              <a:rPr lang="en-CA" sz="2400" dirty="0">
                <a:solidFill>
                  <a:schemeClr val="bg1">
                    <a:lumMod val="95000"/>
                    <a:lumOff val="5000"/>
                  </a:schemeClr>
                </a:solidFill>
              </a:rPr>
              <a:t>Prophet (peace be upon </a:t>
            </a:r>
            <a:r>
              <a:rPr lang="en-CA" sz="2400" dirty="0" smtClean="0">
                <a:solidFill>
                  <a:schemeClr val="bg1">
                    <a:lumMod val="95000"/>
                    <a:lumOff val="5000"/>
                  </a:schemeClr>
                </a:solidFill>
              </a:rPr>
              <a:t>him</a:t>
            </a:r>
            <a:r>
              <a:rPr lang="en-CA" sz="2400" dirty="0">
                <a:solidFill>
                  <a:schemeClr val="bg1">
                    <a:lumMod val="95000"/>
                    <a:lumOff val="5000"/>
                  </a:schemeClr>
                </a:solidFill>
              </a:rPr>
              <a:t>) </a:t>
            </a:r>
            <a:r>
              <a:rPr lang="en-CA" sz="2400" dirty="0" smtClean="0">
                <a:solidFill>
                  <a:schemeClr val="bg1">
                    <a:lumMod val="95000"/>
                    <a:lumOff val="5000"/>
                  </a:schemeClr>
                </a:solidFill>
              </a:rPr>
              <a:t>than </a:t>
            </a:r>
            <a:r>
              <a:rPr lang="en-CA" sz="2400" dirty="0">
                <a:solidFill>
                  <a:schemeClr val="bg1">
                    <a:lumMod val="95000"/>
                    <a:lumOff val="5000"/>
                  </a:schemeClr>
                </a:solidFill>
              </a:rPr>
              <a:t>anyone else.</a:t>
            </a:r>
          </a:p>
          <a:p>
            <a:pPr lvl="0">
              <a:buClrTx/>
            </a:pPr>
            <a:r>
              <a:rPr lang="en-CA" sz="2400" dirty="0">
                <a:solidFill>
                  <a:schemeClr val="bg1">
                    <a:lumMod val="95000"/>
                    <a:lumOff val="5000"/>
                  </a:schemeClr>
                </a:solidFill>
              </a:rPr>
              <a:t>He gave his daughter </a:t>
            </a:r>
            <a:r>
              <a:rPr lang="en-CA" sz="2400" dirty="0" err="1">
                <a:solidFill>
                  <a:schemeClr val="bg1">
                    <a:lumMod val="95000"/>
                    <a:lumOff val="5000"/>
                  </a:schemeClr>
                </a:solidFill>
              </a:rPr>
              <a:t>Sayyidatina</a:t>
            </a:r>
            <a:r>
              <a:rPr lang="en-CA" sz="2400" dirty="0">
                <a:solidFill>
                  <a:schemeClr val="bg1">
                    <a:lumMod val="95000"/>
                    <a:lumOff val="5000"/>
                  </a:schemeClr>
                </a:solidFill>
              </a:rPr>
              <a:t> </a:t>
            </a:r>
            <a:r>
              <a:rPr lang="en-CA" sz="2400" dirty="0" err="1">
                <a:solidFill>
                  <a:schemeClr val="bg1">
                    <a:lumMod val="95000"/>
                    <a:lumOff val="5000"/>
                  </a:schemeClr>
                </a:solidFill>
              </a:rPr>
              <a:t>Hafsa</a:t>
            </a:r>
            <a:r>
              <a:rPr lang="en-CA" sz="2400" dirty="0">
                <a:solidFill>
                  <a:schemeClr val="bg1">
                    <a:lumMod val="95000"/>
                    <a:lumOff val="5000"/>
                  </a:schemeClr>
                </a:solidFill>
              </a:rPr>
              <a:t> (</a:t>
            </a:r>
            <a:r>
              <a:rPr lang="en-CA" sz="2400" dirty="0" smtClean="0">
                <a:solidFill>
                  <a:schemeClr val="bg1">
                    <a:lumMod val="95000"/>
                    <a:lumOff val="5000"/>
                  </a:schemeClr>
                </a:solidFill>
              </a:rPr>
              <a:t>Rady </a:t>
            </a:r>
            <a:r>
              <a:rPr lang="en-CA" sz="2400" dirty="0">
                <a:solidFill>
                  <a:schemeClr val="bg1">
                    <a:lumMod val="95000"/>
                    <a:lumOff val="5000"/>
                  </a:schemeClr>
                </a:solidFill>
              </a:rPr>
              <a:t>Allahu </a:t>
            </a:r>
            <a:r>
              <a:rPr lang="en-CA" sz="2400" dirty="0" err="1">
                <a:solidFill>
                  <a:schemeClr val="bg1">
                    <a:lumMod val="95000"/>
                    <a:lumOff val="5000"/>
                  </a:schemeClr>
                </a:solidFill>
              </a:rPr>
              <a:t>a</a:t>
            </a:r>
            <a:r>
              <a:rPr lang="en-CA" sz="2400" dirty="0" err="1" smtClean="0">
                <a:solidFill>
                  <a:schemeClr val="bg1">
                    <a:lumMod val="95000"/>
                    <a:lumOff val="5000"/>
                  </a:schemeClr>
                </a:solidFill>
              </a:rPr>
              <a:t>nha</a:t>
            </a:r>
            <a:r>
              <a:rPr lang="en-CA" sz="2400" dirty="0">
                <a:solidFill>
                  <a:schemeClr val="bg1">
                    <a:lumMod val="95000"/>
                    <a:lumOff val="5000"/>
                  </a:schemeClr>
                </a:solidFill>
              </a:rPr>
              <a:t>) in marriage to </a:t>
            </a:r>
            <a:r>
              <a:rPr lang="en-CA" sz="2400" dirty="0" smtClean="0">
                <a:solidFill>
                  <a:schemeClr val="bg1">
                    <a:lumMod val="95000"/>
                    <a:lumOff val="5000"/>
                  </a:schemeClr>
                </a:solidFill>
              </a:rPr>
              <a:t>the </a:t>
            </a:r>
            <a:r>
              <a:rPr lang="en-CA" sz="2400" dirty="0">
                <a:solidFill>
                  <a:schemeClr val="bg1">
                    <a:lumMod val="95000"/>
                    <a:lumOff val="5000"/>
                  </a:schemeClr>
                </a:solidFill>
              </a:rPr>
              <a:t>Prophet (peace be upon </a:t>
            </a:r>
            <a:r>
              <a:rPr lang="en-CA" sz="2400" dirty="0" smtClean="0">
                <a:solidFill>
                  <a:schemeClr val="bg1">
                    <a:lumMod val="95000"/>
                    <a:lumOff val="5000"/>
                  </a:schemeClr>
                </a:solidFill>
              </a:rPr>
              <a:t>him</a:t>
            </a:r>
            <a:r>
              <a:rPr lang="en-CA" sz="2400" dirty="0">
                <a:solidFill>
                  <a:schemeClr val="bg1">
                    <a:lumMod val="95000"/>
                    <a:lumOff val="5000"/>
                  </a:schemeClr>
                </a:solidFill>
              </a:rPr>
              <a:t>) to strengthen their </a:t>
            </a:r>
            <a:r>
              <a:rPr lang="en-CA" sz="2400" dirty="0" smtClean="0">
                <a:solidFill>
                  <a:schemeClr val="bg1">
                    <a:lumMod val="95000"/>
                    <a:lumOff val="5000"/>
                  </a:schemeClr>
                </a:solidFill>
              </a:rPr>
              <a:t>relationship.</a:t>
            </a:r>
            <a:endParaRPr lang="en-CA" sz="2400" dirty="0">
              <a:solidFill>
                <a:schemeClr val="bg1">
                  <a:lumMod val="95000"/>
                  <a:lumOff val="5000"/>
                </a:schemeClr>
              </a:solidFill>
            </a:endParaRPr>
          </a:p>
          <a:p>
            <a:pPr lvl="0">
              <a:buClrTx/>
            </a:pPr>
            <a:r>
              <a:rPr lang="en-CA" sz="2400" dirty="0">
                <a:solidFill>
                  <a:schemeClr val="bg1">
                    <a:lumMod val="95000"/>
                    <a:lumOff val="5000"/>
                  </a:schemeClr>
                </a:solidFill>
              </a:rPr>
              <a:t>He </a:t>
            </a:r>
            <a:r>
              <a:rPr lang="en-CA" sz="2400" dirty="0" smtClean="0">
                <a:solidFill>
                  <a:schemeClr val="bg1">
                    <a:lumMod val="95000"/>
                    <a:lumOff val="5000"/>
                  </a:schemeClr>
                </a:solidFill>
              </a:rPr>
              <a:t>loved the Holy Prophet </a:t>
            </a:r>
            <a:r>
              <a:rPr lang="en-CA" sz="2400" dirty="0">
                <a:solidFill>
                  <a:schemeClr val="bg1">
                    <a:lumMod val="95000"/>
                    <a:lumOff val="5000"/>
                  </a:schemeClr>
                </a:solidFill>
              </a:rPr>
              <a:t>(peace be upon </a:t>
            </a:r>
            <a:r>
              <a:rPr lang="en-CA" sz="2400" dirty="0" smtClean="0">
                <a:solidFill>
                  <a:schemeClr val="bg1">
                    <a:lumMod val="95000"/>
                    <a:lumOff val="5000"/>
                  </a:schemeClr>
                </a:solidFill>
              </a:rPr>
              <a:t>him</a:t>
            </a:r>
            <a:r>
              <a:rPr lang="en-CA" sz="2400" dirty="0">
                <a:solidFill>
                  <a:schemeClr val="bg1">
                    <a:lumMod val="95000"/>
                    <a:lumOff val="5000"/>
                  </a:schemeClr>
                </a:solidFill>
              </a:rPr>
              <a:t>) more </a:t>
            </a:r>
            <a:r>
              <a:rPr lang="en-CA" sz="2400" dirty="0" smtClean="0">
                <a:solidFill>
                  <a:schemeClr val="bg1">
                    <a:lumMod val="95000"/>
                    <a:lumOff val="5000"/>
                  </a:schemeClr>
                </a:solidFill>
              </a:rPr>
              <a:t>than himself</a:t>
            </a:r>
            <a:r>
              <a:rPr lang="en-CA" sz="2400" dirty="0">
                <a:solidFill>
                  <a:schemeClr val="bg1">
                    <a:lumMod val="95000"/>
                    <a:lumOff val="5000"/>
                  </a:schemeClr>
                </a:solidFill>
              </a:rPr>
              <a:t> </a:t>
            </a:r>
            <a:r>
              <a:rPr lang="en-CA" sz="2400" dirty="0" smtClean="0">
                <a:solidFill>
                  <a:schemeClr val="bg1">
                    <a:lumMod val="95000"/>
                    <a:lumOff val="5000"/>
                  </a:schemeClr>
                </a:solidFill>
              </a:rPr>
              <a:t>as he informed the Prophet (peace be upon him).</a:t>
            </a:r>
            <a:endParaRPr lang="en-CA" sz="2400" dirty="0">
              <a:solidFill>
                <a:schemeClr val="bg1">
                  <a:lumMod val="95000"/>
                  <a:lumOff val="5000"/>
                </a:schemeClr>
              </a:solidFill>
            </a:endParaRPr>
          </a:p>
          <a:p>
            <a:pPr lvl="0">
              <a:buClrTx/>
            </a:pPr>
            <a:r>
              <a:rPr lang="en-CA" sz="2400" dirty="0">
                <a:solidFill>
                  <a:schemeClr val="bg1">
                    <a:lumMod val="95000"/>
                    <a:lumOff val="5000"/>
                  </a:schemeClr>
                </a:solidFill>
              </a:rPr>
              <a:t>Was present in </a:t>
            </a:r>
            <a:r>
              <a:rPr lang="en-CA" sz="2400" dirty="0" smtClean="0">
                <a:solidFill>
                  <a:schemeClr val="bg1">
                    <a:lumMod val="95000"/>
                    <a:lumOff val="5000"/>
                  </a:schemeClr>
                </a:solidFill>
              </a:rPr>
              <a:t>all the </a:t>
            </a:r>
            <a:r>
              <a:rPr lang="en-CA" sz="2400" dirty="0">
                <a:solidFill>
                  <a:schemeClr val="bg1">
                    <a:lumMod val="95000"/>
                    <a:lumOff val="5000"/>
                  </a:schemeClr>
                </a:solidFill>
              </a:rPr>
              <a:t>battles with </a:t>
            </a:r>
            <a:r>
              <a:rPr lang="en-CA" sz="2400" dirty="0" smtClean="0">
                <a:solidFill>
                  <a:schemeClr val="bg1">
                    <a:lumMod val="95000"/>
                    <a:lumOff val="5000"/>
                  </a:schemeClr>
                </a:solidFill>
              </a:rPr>
              <a:t>the </a:t>
            </a:r>
            <a:r>
              <a:rPr lang="en-CA" sz="2400" dirty="0">
                <a:solidFill>
                  <a:schemeClr val="bg1">
                    <a:lumMod val="95000"/>
                    <a:lumOff val="5000"/>
                  </a:schemeClr>
                </a:solidFill>
              </a:rPr>
              <a:t>Prophet (peace be upon </a:t>
            </a:r>
            <a:r>
              <a:rPr lang="en-CA" sz="2400" dirty="0" smtClean="0">
                <a:solidFill>
                  <a:schemeClr val="bg1">
                    <a:lumMod val="95000"/>
                    <a:lumOff val="5000"/>
                  </a:schemeClr>
                </a:solidFill>
              </a:rPr>
              <a:t>him).</a:t>
            </a:r>
            <a:endParaRPr lang="en-CA" sz="2400" dirty="0">
              <a:solidFill>
                <a:schemeClr val="bg1">
                  <a:lumMod val="95000"/>
                  <a:lumOff val="5000"/>
                </a:schemeClr>
              </a:solidFill>
            </a:endParaRPr>
          </a:p>
        </p:txBody>
      </p:sp>
    </p:spTree>
    <p:extLst>
      <p:ext uri="{BB962C8B-B14F-4D97-AF65-F5344CB8AC3E}">
        <p14:creationId xmlns:p14="http://schemas.microsoft.com/office/powerpoint/2010/main" xmlns="" val="2033488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4676"/>
            <a:ext cx="10131425" cy="1456267"/>
          </a:xfrm>
        </p:spPr>
        <p:txBody>
          <a:bodyPr>
            <a:normAutofit/>
          </a:bodyPr>
          <a:lstStyle/>
          <a:p>
            <a:r>
              <a:rPr lang="en-CA" sz="4000" b="1" u="sng" dirty="0">
                <a:solidFill>
                  <a:schemeClr val="bg1">
                    <a:lumMod val="95000"/>
                    <a:lumOff val="5000"/>
                  </a:schemeClr>
                </a:solidFill>
              </a:rPr>
              <a:t>About his conversion</a:t>
            </a:r>
            <a:endParaRPr lang="en-CA" sz="4000" dirty="0">
              <a:solidFill>
                <a:schemeClr val="bg1">
                  <a:lumMod val="95000"/>
                  <a:lumOff val="5000"/>
                </a:schemeClr>
              </a:solidFill>
            </a:endParaRPr>
          </a:p>
        </p:txBody>
      </p:sp>
      <p:sp>
        <p:nvSpPr>
          <p:cNvPr id="3" name="Content Placeholder 2"/>
          <p:cNvSpPr>
            <a:spLocks noGrp="1"/>
          </p:cNvSpPr>
          <p:nvPr>
            <p:ph idx="1"/>
          </p:nvPr>
        </p:nvSpPr>
        <p:spPr>
          <a:xfrm>
            <a:off x="685799" y="1216308"/>
            <a:ext cx="10131425" cy="4136070"/>
          </a:xfrm>
        </p:spPr>
        <p:txBody>
          <a:bodyPr>
            <a:normAutofit/>
          </a:bodyPr>
          <a:lstStyle/>
          <a:p>
            <a:pPr lvl="0">
              <a:buClrTx/>
            </a:pPr>
            <a:r>
              <a:rPr lang="en-CA" sz="2800" dirty="0">
                <a:solidFill>
                  <a:schemeClr val="bg1">
                    <a:lumMod val="95000"/>
                    <a:lumOff val="5000"/>
                  </a:schemeClr>
                </a:solidFill>
              </a:rPr>
              <a:t>40</a:t>
            </a:r>
            <a:r>
              <a:rPr lang="en-CA" sz="2800" baseline="30000" dirty="0">
                <a:solidFill>
                  <a:schemeClr val="bg1">
                    <a:lumMod val="95000"/>
                    <a:lumOff val="5000"/>
                  </a:schemeClr>
                </a:solidFill>
              </a:rPr>
              <a:t>th</a:t>
            </a:r>
            <a:r>
              <a:rPr lang="en-CA" sz="2800" dirty="0">
                <a:solidFill>
                  <a:schemeClr val="bg1">
                    <a:lumMod val="95000"/>
                    <a:lumOff val="5000"/>
                  </a:schemeClr>
                </a:solidFill>
              </a:rPr>
              <a:t> person to become </a:t>
            </a:r>
            <a:r>
              <a:rPr lang="en-CA" sz="2800" dirty="0" smtClean="0">
                <a:solidFill>
                  <a:schemeClr val="bg1">
                    <a:lumMod val="95000"/>
                    <a:lumOff val="5000"/>
                  </a:schemeClr>
                </a:solidFill>
              </a:rPr>
              <a:t>Muslim.</a:t>
            </a:r>
            <a:endParaRPr lang="en-CA" sz="2800" dirty="0">
              <a:solidFill>
                <a:schemeClr val="bg1">
                  <a:lumMod val="95000"/>
                  <a:lumOff val="5000"/>
                </a:schemeClr>
              </a:solidFill>
            </a:endParaRPr>
          </a:p>
          <a:p>
            <a:pPr lvl="0">
              <a:buClrTx/>
            </a:pPr>
            <a:r>
              <a:rPr lang="en-CA" sz="2800" dirty="0">
                <a:solidFill>
                  <a:schemeClr val="bg1">
                    <a:lumMod val="95000"/>
                    <a:lumOff val="5000"/>
                  </a:schemeClr>
                </a:solidFill>
              </a:rPr>
              <a:t>The day </a:t>
            </a:r>
            <a:r>
              <a:rPr lang="en-CA" sz="2800" dirty="0" smtClean="0">
                <a:solidFill>
                  <a:schemeClr val="bg1">
                    <a:lumMod val="95000"/>
                    <a:lumOff val="5000"/>
                  </a:schemeClr>
                </a:solidFill>
              </a:rPr>
              <a:t>before </a:t>
            </a:r>
            <a:r>
              <a:rPr lang="en-CA" sz="2800" dirty="0">
                <a:solidFill>
                  <a:schemeClr val="bg1">
                    <a:lumMod val="95000"/>
                    <a:lumOff val="5000"/>
                  </a:schemeClr>
                </a:solidFill>
              </a:rPr>
              <a:t>he turned </a:t>
            </a:r>
            <a:r>
              <a:rPr lang="en-CA" sz="2800" dirty="0" smtClean="0">
                <a:solidFill>
                  <a:schemeClr val="bg1">
                    <a:lumMod val="95000"/>
                    <a:lumOff val="5000"/>
                  </a:schemeClr>
                </a:solidFill>
              </a:rPr>
              <a:t>Muslim, </a:t>
            </a:r>
            <a:r>
              <a:rPr lang="en-CA" sz="2800" dirty="0">
                <a:solidFill>
                  <a:schemeClr val="bg1">
                    <a:lumMod val="95000"/>
                    <a:lumOff val="5000"/>
                  </a:schemeClr>
                </a:solidFill>
              </a:rPr>
              <a:t>t</a:t>
            </a:r>
            <a:r>
              <a:rPr lang="en-CA" sz="2800" dirty="0" smtClean="0">
                <a:solidFill>
                  <a:schemeClr val="bg1">
                    <a:lumMod val="95000"/>
                    <a:lumOff val="5000"/>
                  </a:schemeClr>
                </a:solidFill>
              </a:rPr>
              <a:t>he </a:t>
            </a:r>
            <a:r>
              <a:rPr lang="en-CA" sz="2800" dirty="0">
                <a:solidFill>
                  <a:schemeClr val="bg1">
                    <a:lumMod val="95000"/>
                    <a:lumOff val="5000"/>
                  </a:schemeClr>
                </a:solidFill>
              </a:rPr>
              <a:t>Prophet (peace be upon </a:t>
            </a:r>
            <a:r>
              <a:rPr lang="en-CA" sz="2800" dirty="0" smtClean="0">
                <a:solidFill>
                  <a:schemeClr val="bg1">
                    <a:lumMod val="95000"/>
                    <a:lumOff val="5000"/>
                  </a:schemeClr>
                </a:solidFill>
              </a:rPr>
              <a:t>him</a:t>
            </a:r>
            <a:r>
              <a:rPr lang="en-CA" sz="2800" dirty="0">
                <a:solidFill>
                  <a:schemeClr val="bg1">
                    <a:lumMod val="95000"/>
                    <a:lumOff val="5000"/>
                  </a:schemeClr>
                </a:solidFill>
              </a:rPr>
              <a:t>) made a special dua to Allah </a:t>
            </a:r>
            <a:r>
              <a:rPr lang="en-CA" sz="2800" dirty="0" smtClean="0">
                <a:solidFill>
                  <a:schemeClr val="bg1">
                    <a:lumMod val="95000"/>
                    <a:lumOff val="5000"/>
                  </a:schemeClr>
                </a:solidFill>
              </a:rPr>
              <a:t>for Umar (Rady Allah </a:t>
            </a:r>
            <a:r>
              <a:rPr lang="en-CA" sz="2800" dirty="0" err="1" smtClean="0">
                <a:solidFill>
                  <a:schemeClr val="bg1">
                    <a:lumMod val="95000"/>
                    <a:lumOff val="5000"/>
                  </a:schemeClr>
                </a:solidFill>
              </a:rPr>
              <a:t>anhu</a:t>
            </a:r>
            <a:r>
              <a:rPr lang="en-CA" sz="2800" dirty="0" smtClean="0">
                <a:solidFill>
                  <a:schemeClr val="bg1">
                    <a:lumMod val="95000"/>
                    <a:lumOff val="5000"/>
                  </a:schemeClr>
                </a:solidFill>
              </a:rPr>
              <a:t>) to accept Islam, and his dua was accepted </a:t>
            </a:r>
            <a:endParaRPr lang="en-CA" sz="2800" dirty="0">
              <a:solidFill>
                <a:schemeClr val="bg1">
                  <a:lumMod val="95000"/>
                  <a:lumOff val="5000"/>
                </a:schemeClr>
              </a:solidFill>
            </a:endParaRPr>
          </a:p>
          <a:p>
            <a:pPr>
              <a:buClrTx/>
            </a:pPr>
            <a:endParaRPr lang="en-CA" dirty="0" smtClean="0"/>
          </a:p>
          <a:p>
            <a:pPr>
              <a:buClrTx/>
            </a:pPr>
            <a:endParaRPr lang="en-CA" dirty="0"/>
          </a:p>
        </p:txBody>
      </p:sp>
    </p:spTree>
    <p:extLst>
      <p:ext uri="{BB962C8B-B14F-4D97-AF65-F5344CB8AC3E}">
        <p14:creationId xmlns:p14="http://schemas.microsoft.com/office/powerpoint/2010/main" xmlns="" val="20551398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350950"/>
            <a:ext cx="10131425" cy="1456267"/>
          </a:xfrm>
        </p:spPr>
        <p:txBody>
          <a:bodyPr>
            <a:normAutofit/>
          </a:bodyPr>
          <a:lstStyle/>
          <a:p>
            <a:r>
              <a:rPr lang="en-CA" sz="4000" b="1" u="sng" dirty="0" smtClean="0">
                <a:solidFill>
                  <a:schemeClr val="bg1">
                    <a:lumMod val="95000"/>
                    <a:lumOff val="5000"/>
                  </a:schemeClr>
                </a:solidFill>
              </a:rPr>
              <a:t>About his conversion </a:t>
            </a:r>
            <a:r>
              <a:rPr lang="en-CA" sz="2000" b="1" u="sng" dirty="0" smtClean="0">
                <a:solidFill>
                  <a:schemeClr val="bg1">
                    <a:lumMod val="95000"/>
                    <a:lumOff val="5000"/>
                  </a:schemeClr>
                </a:solidFill>
              </a:rPr>
              <a:t>(continuation)</a:t>
            </a:r>
            <a:endParaRPr lang="en-CA" sz="4400" b="1" u="sng" dirty="0">
              <a:solidFill>
                <a:schemeClr val="bg1">
                  <a:lumMod val="95000"/>
                  <a:lumOff val="5000"/>
                </a:schemeClr>
              </a:solidFill>
            </a:endParaRPr>
          </a:p>
        </p:txBody>
      </p:sp>
      <p:sp>
        <p:nvSpPr>
          <p:cNvPr id="3" name="Content Placeholder 2"/>
          <p:cNvSpPr>
            <a:spLocks noGrp="1"/>
          </p:cNvSpPr>
          <p:nvPr>
            <p:ph idx="1"/>
          </p:nvPr>
        </p:nvSpPr>
        <p:spPr>
          <a:xfrm>
            <a:off x="685800" y="1923332"/>
            <a:ext cx="10131425" cy="3649133"/>
          </a:xfrm>
        </p:spPr>
        <p:txBody>
          <a:bodyPr>
            <a:normAutofit lnSpcReduction="10000"/>
          </a:bodyPr>
          <a:lstStyle/>
          <a:p>
            <a:pPr lvl="0">
              <a:buClrTx/>
            </a:pPr>
            <a:r>
              <a:rPr lang="en-CA" sz="2000" dirty="0">
                <a:solidFill>
                  <a:schemeClr val="bg1">
                    <a:lumMod val="95000"/>
                    <a:lumOff val="5000"/>
                  </a:schemeClr>
                </a:solidFill>
              </a:rPr>
              <a:t>After hearing the Surah </a:t>
            </a:r>
            <a:r>
              <a:rPr lang="en-CA" sz="2000" dirty="0" err="1">
                <a:solidFill>
                  <a:schemeClr val="bg1">
                    <a:lumMod val="95000"/>
                    <a:lumOff val="5000"/>
                  </a:schemeClr>
                </a:solidFill>
              </a:rPr>
              <a:t>Taha</a:t>
            </a:r>
            <a:r>
              <a:rPr lang="en-CA" sz="2000" dirty="0">
                <a:solidFill>
                  <a:schemeClr val="bg1">
                    <a:lumMod val="95000"/>
                    <a:lumOff val="5000"/>
                  </a:schemeClr>
                </a:solidFill>
              </a:rPr>
              <a:t> in </a:t>
            </a:r>
            <a:r>
              <a:rPr lang="en-CA" sz="2000" dirty="0" smtClean="0">
                <a:solidFill>
                  <a:schemeClr val="bg1">
                    <a:lumMod val="95000"/>
                    <a:lumOff val="5000"/>
                  </a:schemeClr>
                </a:solidFill>
              </a:rPr>
              <a:t>the </a:t>
            </a:r>
            <a:r>
              <a:rPr lang="en-CA" sz="2000" dirty="0">
                <a:solidFill>
                  <a:schemeClr val="bg1">
                    <a:lumMod val="95000"/>
                    <a:lumOff val="5000"/>
                  </a:schemeClr>
                </a:solidFill>
              </a:rPr>
              <a:t>Holy </a:t>
            </a:r>
            <a:r>
              <a:rPr lang="en-CA" sz="2000" dirty="0" err="1">
                <a:solidFill>
                  <a:schemeClr val="bg1">
                    <a:lumMod val="95000"/>
                    <a:lumOff val="5000"/>
                  </a:schemeClr>
                </a:solidFill>
              </a:rPr>
              <a:t>Qu’ran</a:t>
            </a:r>
            <a:r>
              <a:rPr lang="en-CA" sz="2000" dirty="0">
                <a:solidFill>
                  <a:schemeClr val="bg1">
                    <a:lumMod val="95000"/>
                    <a:lumOff val="5000"/>
                  </a:schemeClr>
                </a:solidFill>
              </a:rPr>
              <a:t>, his spiritual state was transformed immediately.</a:t>
            </a:r>
          </a:p>
          <a:p>
            <a:pPr lvl="0">
              <a:lnSpc>
                <a:spcPct val="110000"/>
              </a:lnSpc>
              <a:buClrTx/>
            </a:pPr>
            <a:r>
              <a:rPr lang="en-CA" sz="2000" dirty="0">
                <a:solidFill>
                  <a:schemeClr val="bg1">
                    <a:lumMod val="95000"/>
                    <a:lumOff val="5000"/>
                  </a:schemeClr>
                </a:solidFill>
              </a:rPr>
              <a:t>Before he became Muslim, he disliked the Message of </a:t>
            </a:r>
            <a:r>
              <a:rPr lang="en-CA" sz="2000" dirty="0" smtClean="0">
                <a:solidFill>
                  <a:schemeClr val="bg1">
                    <a:lumMod val="95000"/>
                    <a:lumOff val="5000"/>
                  </a:schemeClr>
                </a:solidFill>
              </a:rPr>
              <a:t>the </a:t>
            </a:r>
            <a:r>
              <a:rPr lang="en-CA" sz="2000" dirty="0">
                <a:solidFill>
                  <a:schemeClr val="bg1">
                    <a:lumMod val="95000"/>
                    <a:lumOff val="5000"/>
                  </a:schemeClr>
                </a:solidFill>
              </a:rPr>
              <a:t>Prophet  (peace be upon him) and was on his way to kill him as he did not like the religion of Islam. A man diverted him at this time when he found out and told him to deal with his sister first because she had become Muslim. He entered his sister’s house where his sister's husband was reciting Surah </a:t>
            </a:r>
            <a:r>
              <a:rPr lang="en-CA" sz="2000" dirty="0" err="1">
                <a:solidFill>
                  <a:schemeClr val="bg1">
                    <a:lumMod val="95000"/>
                    <a:lumOff val="5000"/>
                  </a:schemeClr>
                </a:solidFill>
              </a:rPr>
              <a:t>Taha</a:t>
            </a:r>
            <a:r>
              <a:rPr lang="en-CA" sz="2000" dirty="0">
                <a:solidFill>
                  <a:schemeClr val="bg1">
                    <a:lumMod val="95000"/>
                    <a:lumOff val="5000"/>
                  </a:schemeClr>
                </a:solidFill>
              </a:rPr>
              <a:t> from the Holy </a:t>
            </a:r>
            <a:r>
              <a:rPr lang="en-CA" sz="2000" dirty="0" err="1">
                <a:solidFill>
                  <a:schemeClr val="bg1">
                    <a:lumMod val="95000"/>
                    <a:lumOff val="5000"/>
                  </a:schemeClr>
                </a:solidFill>
              </a:rPr>
              <a:t>Qu’ran</a:t>
            </a:r>
            <a:r>
              <a:rPr lang="en-CA" sz="2000" dirty="0">
                <a:solidFill>
                  <a:schemeClr val="bg1">
                    <a:lumMod val="95000"/>
                    <a:lumOff val="5000"/>
                  </a:schemeClr>
                </a:solidFill>
              </a:rPr>
              <a:t>. Sayyidina Umar (</a:t>
            </a:r>
            <a:r>
              <a:rPr lang="en-CA" sz="2000" dirty="0" smtClean="0">
                <a:solidFill>
                  <a:schemeClr val="bg1">
                    <a:lumMod val="95000"/>
                    <a:lumOff val="5000"/>
                  </a:schemeClr>
                </a:solidFill>
              </a:rPr>
              <a:t>Rady </a:t>
            </a:r>
            <a:r>
              <a:rPr lang="en-CA" sz="2000" dirty="0">
                <a:solidFill>
                  <a:schemeClr val="bg1">
                    <a:lumMod val="95000"/>
                    <a:lumOff val="5000"/>
                  </a:schemeClr>
                </a:solidFill>
              </a:rPr>
              <a:t>Allahu </a:t>
            </a:r>
            <a:r>
              <a:rPr lang="en-CA" sz="2000" dirty="0" err="1">
                <a:solidFill>
                  <a:schemeClr val="bg1">
                    <a:lumMod val="95000"/>
                    <a:lumOff val="5000"/>
                  </a:schemeClr>
                </a:solidFill>
              </a:rPr>
              <a:t>anhu</a:t>
            </a:r>
            <a:r>
              <a:rPr lang="en-CA" sz="2000" dirty="0">
                <a:solidFill>
                  <a:schemeClr val="bg1">
                    <a:lumMod val="95000"/>
                    <a:lumOff val="5000"/>
                  </a:schemeClr>
                </a:solidFill>
              </a:rPr>
              <a:t>) wanted to recite the surah after hearing it but his sister informed him he must make Wudu before he could recite it. Surah </a:t>
            </a:r>
            <a:r>
              <a:rPr lang="en-CA" sz="2000" dirty="0" err="1">
                <a:solidFill>
                  <a:schemeClr val="bg1">
                    <a:lumMod val="95000"/>
                    <a:lumOff val="5000"/>
                  </a:schemeClr>
                </a:solidFill>
              </a:rPr>
              <a:t>Taha</a:t>
            </a:r>
            <a:r>
              <a:rPr lang="en-CA" sz="2000" dirty="0">
                <a:solidFill>
                  <a:schemeClr val="bg1">
                    <a:lumMod val="95000"/>
                    <a:lumOff val="5000"/>
                  </a:schemeClr>
                </a:solidFill>
              </a:rPr>
              <a:t> was recited and the effects of it turned him into a Muslim. He went to </a:t>
            </a:r>
            <a:r>
              <a:rPr lang="en-CA" sz="2000" dirty="0" smtClean="0">
                <a:solidFill>
                  <a:schemeClr val="bg1">
                    <a:lumMod val="95000"/>
                    <a:lumOff val="5000"/>
                  </a:schemeClr>
                </a:solidFill>
              </a:rPr>
              <a:t>the </a:t>
            </a:r>
            <a:r>
              <a:rPr lang="en-CA" sz="2000" dirty="0">
                <a:solidFill>
                  <a:schemeClr val="bg1">
                    <a:lumMod val="95000"/>
                    <a:lumOff val="5000"/>
                  </a:schemeClr>
                </a:solidFill>
              </a:rPr>
              <a:t>Prophet (peace be upon him) and wanted to become Muslim. Those present were overjoyed and then came a loud cry of </a:t>
            </a:r>
            <a:r>
              <a:rPr lang="en-CA" sz="2000" dirty="0" err="1">
                <a:solidFill>
                  <a:schemeClr val="bg1">
                    <a:lumMod val="95000"/>
                    <a:lumOff val="5000"/>
                  </a:schemeClr>
                </a:solidFill>
              </a:rPr>
              <a:t>Allahu</a:t>
            </a:r>
            <a:r>
              <a:rPr lang="en-CA" sz="2000" dirty="0">
                <a:solidFill>
                  <a:schemeClr val="bg1">
                    <a:lumMod val="95000"/>
                    <a:lumOff val="5000"/>
                  </a:schemeClr>
                </a:solidFill>
              </a:rPr>
              <a:t> Akbar. He then recited the </a:t>
            </a:r>
            <a:r>
              <a:rPr lang="en-CA" sz="2000" dirty="0" err="1">
                <a:solidFill>
                  <a:schemeClr val="bg1">
                    <a:lumMod val="95000"/>
                    <a:lumOff val="5000"/>
                  </a:schemeClr>
                </a:solidFill>
              </a:rPr>
              <a:t>Kalima</a:t>
            </a:r>
            <a:r>
              <a:rPr lang="en-CA" sz="2000" dirty="0">
                <a:solidFill>
                  <a:schemeClr val="bg1">
                    <a:lumMod val="95000"/>
                    <a:lumOff val="5000"/>
                  </a:schemeClr>
                </a:solidFill>
              </a:rPr>
              <a:t> and became Muslim.</a:t>
            </a:r>
          </a:p>
          <a:p>
            <a:pPr>
              <a:buClrTx/>
            </a:pPr>
            <a:endParaRPr lang="en-CA" dirty="0">
              <a:solidFill>
                <a:schemeClr val="bg1">
                  <a:lumMod val="95000"/>
                  <a:lumOff val="5000"/>
                </a:schemeClr>
              </a:solidFill>
            </a:endParaRPr>
          </a:p>
        </p:txBody>
      </p:sp>
    </p:spTree>
    <p:extLst>
      <p:ext uri="{BB962C8B-B14F-4D97-AF65-F5344CB8AC3E}">
        <p14:creationId xmlns:p14="http://schemas.microsoft.com/office/powerpoint/2010/main" xmlns="" val="3879513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478972"/>
            <a:ext cx="10131425" cy="1456267"/>
          </a:xfrm>
        </p:spPr>
        <p:txBody>
          <a:bodyPr/>
          <a:lstStyle/>
          <a:p>
            <a:r>
              <a:rPr lang="en-CA" sz="4000" b="1" u="sng" dirty="0" smtClean="0">
                <a:solidFill>
                  <a:schemeClr val="bg1">
                    <a:lumMod val="95000"/>
                    <a:lumOff val="5000"/>
                  </a:schemeClr>
                </a:solidFill>
              </a:rPr>
              <a:t>His description and behaviour</a:t>
            </a:r>
            <a:r>
              <a:rPr lang="en-CA" b="1" dirty="0">
                <a:solidFill>
                  <a:schemeClr val="bg1">
                    <a:lumMod val="95000"/>
                    <a:lumOff val="5000"/>
                  </a:schemeClr>
                </a:solidFill>
              </a:rPr>
              <a:t/>
            </a:r>
            <a:br>
              <a:rPr lang="en-CA" b="1" dirty="0">
                <a:solidFill>
                  <a:schemeClr val="bg1">
                    <a:lumMod val="95000"/>
                    <a:lumOff val="5000"/>
                  </a:schemeClr>
                </a:solidFill>
              </a:rPr>
            </a:br>
            <a:endParaRPr lang="en-CA" b="1" dirty="0">
              <a:solidFill>
                <a:schemeClr val="bg1">
                  <a:lumMod val="95000"/>
                  <a:lumOff val="5000"/>
                </a:schemeClr>
              </a:solidFill>
            </a:endParaRPr>
          </a:p>
        </p:txBody>
      </p:sp>
      <p:sp>
        <p:nvSpPr>
          <p:cNvPr id="3" name="Content Placeholder 2"/>
          <p:cNvSpPr>
            <a:spLocks noGrp="1"/>
          </p:cNvSpPr>
          <p:nvPr>
            <p:ph idx="1"/>
          </p:nvPr>
        </p:nvSpPr>
        <p:spPr>
          <a:xfrm>
            <a:off x="685798" y="1534092"/>
            <a:ext cx="10131425" cy="4652523"/>
          </a:xfrm>
        </p:spPr>
        <p:txBody>
          <a:bodyPr/>
          <a:lstStyle/>
          <a:p>
            <a:pPr>
              <a:buClrTx/>
            </a:pPr>
            <a:r>
              <a:rPr lang="en-CA" sz="2000" dirty="0" smtClean="0">
                <a:solidFill>
                  <a:schemeClr val="bg1">
                    <a:lumMod val="95000"/>
                    <a:lumOff val="5000"/>
                  </a:schemeClr>
                </a:solidFill>
              </a:rPr>
              <a:t>Modest</a:t>
            </a:r>
            <a:r>
              <a:rPr lang="en-CA" sz="2000" dirty="0">
                <a:solidFill>
                  <a:schemeClr val="bg1">
                    <a:lumMod val="95000"/>
                    <a:lumOff val="5000"/>
                  </a:schemeClr>
                </a:solidFill>
              </a:rPr>
              <a:t>, humble</a:t>
            </a:r>
            <a:r>
              <a:rPr lang="en-CA" sz="2000" dirty="0" smtClean="0">
                <a:solidFill>
                  <a:schemeClr val="bg1">
                    <a:lumMod val="95000"/>
                    <a:lumOff val="5000"/>
                  </a:schemeClr>
                </a:solidFill>
              </a:rPr>
              <a:t>, has a </a:t>
            </a:r>
            <a:r>
              <a:rPr lang="en-CA" sz="2000" dirty="0">
                <a:solidFill>
                  <a:schemeClr val="bg1">
                    <a:lumMod val="95000"/>
                    <a:lumOff val="5000"/>
                  </a:schemeClr>
                </a:solidFill>
              </a:rPr>
              <a:t>ring inscribed with “death suffices as admonition, O Umar</a:t>
            </a:r>
            <a:r>
              <a:rPr lang="en-CA" sz="2000" dirty="0" smtClean="0">
                <a:solidFill>
                  <a:schemeClr val="bg1">
                    <a:lumMod val="95000"/>
                    <a:lumOff val="5000"/>
                  </a:schemeClr>
                </a:solidFill>
              </a:rPr>
              <a:t>”.</a:t>
            </a:r>
            <a:endParaRPr lang="en-CA" sz="2000" dirty="0">
              <a:solidFill>
                <a:schemeClr val="bg1">
                  <a:lumMod val="95000"/>
                  <a:lumOff val="5000"/>
                </a:schemeClr>
              </a:solidFill>
            </a:endParaRPr>
          </a:p>
          <a:p>
            <a:pPr>
              <a:buClrTx/>
            </a:pPr>
            <a:r>
              <a:rPr lang="en-CA" sz="2000" dirty="0">
                <a:solidFill>
                  <a:schemeClr val="bg1">
                    <a:lumMod val="95000"/>
                    <a:lumOff val="5000"/>
                  </a:schemeClr>
                </a:solidFill>
              </a:rPr>
              <a:t> </a:t>
            </a:r>
            <a:r>
              <a:rPr lang="en-CA" sz="2000" dirty="0" smtClean="0">
                <a:solidFill>
                  <a:schemeClr val="bg1">
                    <a:lumMod val="95000"/>
                    <a:lumOff val="5000"/>
                  </a:schemeClr>
                </a:solidFill>
              </a:rPr>
              <a:t>A big tall man towering over most people. With strong physique and slightly bald.</a:t>
            </a:r>
          </a:p>
          <a:p>
            <a:pPr>
              <a:buClrTx/>
            </a:pPr>
            <a:r>
              <a:rPr lang="en-CA" sz="2000" dirty="0" smtClean="0">
                <a:solidFill>
                  <a:schemeClr val="bg1">
                    <a:lumMod val="95000"/>
                    <a:lumOff val="5000"/>
                  </a:schemeClr>
                </a:solidFill>
              </a:rPr>
              <a:t>Fair in complexion. </a:t>
            </a:r>
          </a:p>
          <a:p>
            <a:pPr>
              <a:buClrTx/>
            </a:pPr>
            <a:r>
              <a:rPr lang="en-CA" sz="2000" dirty="0" smtClean="0">
                <a:solidFill>
                  <a:schemeClr val="bg1">
                    <a:lumMod val="95000"/>
                    <a:lumOff val="5000"/>
                  </a:schemeClr>
                </a:solidFill>
              </a:rPr>
              <a:t>A poetic and elegant speaker.</a:t>
            </a:r>
          </a:p>
          <a:p>
            <a:pPr>
              <a:buClrTx/>
            </a:pPr>
            <a:r>
              <a:rPr lang="en-CA" sz="2000" dirty="0" smtClean="0">
                <a:solidFill>
                  <a:schemeClr val="bg1">
                    <a:lumMod val="95000"/>
                    <a:lumOff val="5000"/>
                  </a:schemeClr>
                </a:solidFill>
              </a:rPr>
              <a:t>Sincere and compassionate with beliefs and values.</a:t>
            </a:r>
          </a:p>
          <a:p>
            <a:pPr>
              <a:buClrTx/>
            </a:pPr>
            <a:r>
              <a:rPr lang="en-CA" sz="2000" dirty="0" smtClean="0">
                <a:solidFill>
                  <a:schemeClr val="bg1">
                    <a:lumMod val="95000"/>
                    <a:lumOff val="5000"/>
                  </a:schemeClr>
                </a:solidFill>
              </a:rPr>
              <a:t>The Holy Beloved Prophet (peace be upon him) said, “Shaytan is terrified of Umar (Rady Allahu </a:t>
            </a:r>
            <a:r>
              <a:rPr lang="en-CA" sz="2000" dirty="0" err="1" smtClean="0">
                <a:solidFill>
                  <a:schemeClr val="bg1">
                    <a:lumMod val="95000"/>
                    <a:lumOff val="5000"/>
                  </a:schemeClr>
                </a:solidFill>
              </a:rPr>
              <a:t>anhu</a:t>
            </a:r>
            <a:r>
              <a:rPr lang="en-CA" sz="2000" dirty="0" smtClean="0">
                <a:solidFill>
                  <a:schemeClr val="bg1">
                    <a:lumMod val="95000"/>
                    <a:lumOff val="5000"/>
                  </a:schemeClr>
                </a:solidFill>
              </a:rPr>
              <a:t>) and takes another route if he sees Umar (Rady Allahu </a:t>
            </a:r>
            <a:r>
              <a:rPr lang="en-CA" sz="2000" dirty="0" err="1">
                <a:solidFill>
                  <a:schemeClr val="bg1">
                    <a:lumMod val="95000"/>
                    <a:lumOff val="5000"/>
                  </a:schemeClr>
                </a:solidFill>
              </a:rPr>
              <a:t>a</a:t>
            </a:r>
            <a:r>
              <a:rPr lang="en-CA" sz="2000" dirty="0" err="1" smtClean="0">
                <a:solidFill>
                  <a:schemeClr val="bg1">
                    <a:lumMod val="95000"/>
                    <a:lumOff val="5000"/>
                  </a:schemeClr>
                </a:solidFill>
              </a:rPr>
              <a:t>nhu</a:t>
            </a:r>
            <a:r>
              <a:rPr lang="en-CA" sz="2000" dirty="0" smtClean="0">
                <a:solidFill>
                  <a:schemeClr val="bg1">
                    <a:lumMod val="95000"/>
                    <a:lumOff val="5000"/>
                  </a:schemeClr>
                </a:solidFill>
              </a:rPr>
              <a:t>) approaching”.</a:t>
            </a:r>
          </a:p>
          <a:p>
            <a:pPr>
              <a:buClrTx/>
            </a:pPr>
            <a:endParaRPr lang="en-CA" dirty="0" smtClean="0"/>
          </a:p>
          <a:p>
            <a:endParaRPr lang="en-CA" dirty="0"/>
          </a:p>
          <a:p>
            <a:endParaRPr lang="en-CA" dirty="0"/>
          </a:p>
        </p:txBody>
      </p:sp>
    </p:spTree>
    <p:extLst>
      <p:ext uri="{BB962C8B-B14F-4D97-AF65-F5344CB8AC3E}">
        <p14:creationId xmlns:p14="http://schemas.microsoft.com/office/powerpoint/2010/main" xmlns="" val="26378009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2440</TotalTime>
  <Words>1199</Words>
  <Application>Microsoft Office PowerPoint</Application>
  <PresentationFormat>Custom</PresentationFormat>
  <Paragraphs>88</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Celestial</vt:lpstr>
      <vt:lpstr>SAYYiDINA Umar Ibn Al-KhatTab (Rady Allahu Anhu)   </vt:lpstr>
      <vt:lpstr>Biography </vt:lpstr>
      <vt:lpstr>What was he known for?  </vt:lpstr>
      <vt:lpstr>WHAT WAS HE KNOWN FOR? (CONTINUATION)</vt:lpstr>
      <vt:lpstr>what was he known for? (continuation)</vt:lpstr>
      <vt:lpstr>Love of The Prophet (peace be upon Him) </vt:lpstr>
      <vt:lpstr>About his conversion</vt:lpstr>
      <vt:lpstr>About his conversion (continuation)</vt:lpstr>
      <vt:lpstr>His description and behaviour </vt:lpstr>
      <vt:lpstr>The love for the Prophet (peace be upon Him)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Omar AL-Khatab Radhy Allahu Anhu</dc:title>
  <dc:creator>Safraaz</dc:creator>
  <cp:lastModifiedBy>Home</cp:lastModifiedBy>
  <cp:revision>68</cp:revision>
  <dcterms:created xsi:type="dcterms:W3CDTF">2016-03-19T20:25:09Z</dcterms:created>
  <dcterms:modified xsi:type="dcterms:W3CDTF">2017-08-02T16:02:38Z</dcterms:modified>
</cp:coreProperties>
</file>