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67" r:id="rId3"/>
    <p:sldId id="257" r:id="rId4"/>
    <p:sldId id="260" r:id="rId5"/>
    <p:sldId id="265" r:id="rId6"/>
    <p:sldId id="259" r:id="rId7"/>
    <p:sldId id="258" r:id="rId8"/>
    <p:sldId id="261" r:id="rId9"/>
    <p:sldId id="262"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018BAD29-3A35-4D6C-BFB3-0C9D36A0656B}" type="datetimeFigureOut">
              <a:rPr lang="en-CA" smtClean="0"/>
              <a:t>03/02/2021</a:t>
            </a:fld>
            <a:endParaRPr lang="en-CA"/>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CA"/>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3F03EBCA-8415-4211-A53C-91744FA5ED12}" type="slidenum">
              <a:rPr lang="en-CA" smtClean="0"/>
              <a:t>‹#›</a:t>
            </a:fld>
            <a:endParaRPr lang="en-CA"/>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316758209"/>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8BAD29-3A35-4D6C-BFB3-0C9D36A0656B}" type="datetimeFigureOut">
              <a:rPr lang="en-CA" smtClean="0"/>
              <a:t>03/02/2021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03EBCA-8415-4211-A53C-91744FA5ED12}" type="slidenum">
              <a:rPr lang="en-CA" smtClean="0"/>
              <a:t>‹#›</a:t>
            </a:fld>
            <a:endParaRPr lang="en-CA"/>
          </a:p>
        </p:txBody>
      </p:sp>
    </p:spTree>
    <p:extLst>
      <p:ext uri="{BB962C8B-B14F-4D97-AF65-F5344CB8AC3E}">
        <p14:creationId xmlns:p14="http://schemas.microsoft.com/office/powerpoint/2010/main" val="2058251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018BAD29-3A35-4D6C-BFB3-0C9D36A0656B}" type="datetimeFigureOut">
              <a:rPr lang="en-CA" smtClean="0"/>
              <a:t>03/02/2021</a:t>
            </a:fld>
            <a:endParaRPr lang="en-CA"/>
          </a:p>
        </p:txBody>
      </p:sp>
      <p:sp>
        <p:nvSpPr>
          <p:cNvPr id="5" name="Footer Placeholder 4"/>
          <p:cNvSpPr>
            <a:spLocks noGrp="1"/>
          </p:cNvSpPr>
          <p:nvPr>
            <p:ph type="ftr" sz="quarter" idx="11"/>
          </p:nvPr>
        </p:nvSpPr>
        <p:spPr>
          <a:xfrm>
            <a:off x="2933699" y="6296615"/>
            <a:ext cx="5959577" cy="365125"/>
          </a:xfrm>
        </p:spPr>
        <p:txBody>
          <a:bodyPr/>
          <a:lstStyle/>
          <a:p>
            <a:endParaRPr lang="en-CA"/>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3F03EBCA-8415-4211-A53C-91744FA5ED12}" type="slidenum">
              <a:rPr lang="en-CA" smtClean="0"/>
              <a:t>‹#›</a:t>
            </a:fld>
            <a:endParaRPr lang="en-CA"/>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130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8BAD29-3A35-4D6C-BFB3-0C9D36A0656B}" type="datetimeFigureOut">
              <a:rPr lang="en-CA" smtClean="0"/>
              <a:t>03/02/2021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03EBCA-8415-4211-A53C-91744FA5ED12}" type="slidenum">
              <a:rPr lang="en-CA" smtClean="0"/>
              <a:t>‹#›</a:t>
            </a:fld>
            <a:endParaRPr lang="en-CA"/>
          </a:p>
        </p:txBody>
      </p:sp>
    </p:spTree>
    <p:extLst>
      <p:ext uri="{BB962C8B-B14F-4D97-AF65-F5344CB8AC3E}">
        <p14:creationId xmlns:p14="http://schemas.microsoft.com/office/powerpoint/2010/main" val="2751052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018BAD29-3A35-4D6C-BFB3-0C9D36A0656B}" type="datetimeFigureOut">
              <a:rPr lang="en-CA" smtClean="0"/>
              <a:t>03/02/2021</a:t>
            </a:fld>
            <a:endParaRPr lang="en-CA"/>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CA"/>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3F03EBCA-8415-4211-A53C-91744FA5ED12}" type="slidenum">
              <a:rPr lang="en-CA" smtClean="0"/>
              <a:t>‹#›</a:t>
            </a:fld>
            <a:endParaRPr lang="en-CA"/>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272633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8BAD29-3A35-4D6C-BFB3-0C9D36A0656B}" type="datetimeFigureOut">
              <a:rPr lang="en-CA" smtClean="0"/>
              <a:t>03/02/2021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F03EBCA-8415-4211-A53C-91744FA5ED12}" type="slidenum">
              <a:rPr lang="en-CA" smtClean="0"/>
              <a:t>‹#›</a:t>
            </a:fld>
            <a:endParaRPr lang="en-CA"/>
          </a:p>
        </p:txBody>
      </p:sp>
    </p:spTree>
    <p:extLst>
      <p:ext uri="{BB962C8B-B14F-4D97-AF65-F5344CB8AC3E}">
        <p14:creationId xmlns:p14="http://schemas.microsoft.com/office/powerpoint/2010/main" val="338307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8BAD29-3A35-4D6C-BFB3-0C9D36A0656B}" type="datetimeFigureOut">
              <a:rPr lang="en-CA" smtClean="0"/>
              <a:t>03/02/2021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F03EBCA-8415-4211-A53C-91744FA5ED12}" type="slidenum">
              <a:rPr lang="en-CA" smtClean="0"/>
              <a:t>‹#›</a:t>
            </a:fld>
            <a:endParaRPr lang="en-CA"/>
          </a:p>
        </p:txBody>
      </p:sp>
    </p:spTree>
    <p:extLst>
      <p:ext uri="{BB962C8B-B14F-4D97-AF65-F5344CB8AC3E}">
        <p14:creationId xmlns:p14="http://schemas.microsoft.com/office/powerpoint/2010/main" val="1301425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8BAD29-3A35-4D6C-BFB3-0C9D36A0656B}" type="datetimeFigureOut">
              <a:rPr lang="en-CA" smtClean="0"/>
              <a:t>03/02/2021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F03EBCA-8415-4211-A53C-91744FA5ED12}" type="slidenum">
              <a:rPr lang="en-CA" smtClean="0"/>
              <a:t>‹#›</a:t>
            </a:fld>
            <a:endParaRPr lang="en-CA"/>
          </a:p>
        </p:txBody>
      </p:sp>
    </p:spTree>
    <p:extLst>
      <p:ext uri="{BB962C8B-B14F-4D97-AF65-F5344CB8AC3E}">
        <p14:creationId xmlns:p14="http://schemas.microsoft.com/office/powerpoint/2010/main" val="887590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018BAD29-3A35-4D6C-BFB3-0C9D36A0656B}" type="datetimeFigureOut">
              <a:rPr lang="en-CA" smtClean="0"/>
              <a:t>03/02/2021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F03EBCA-8415-4211-A53C-91744FA5ED12}" type="slidenum">
              <a:rPr lang="en-CA" smtClean="0"/>
              <a:t>‹#›</a:t>
            </a:fld>
            <a:endParaRPr lang="en-CA"/>
          </a:p>
        </p:txBody>
      </p:sp>
    </p:spTree>
    <p:extLst>
      <p:ext uri="{BB962C8B-B14F-4D97-AF65-F5344CB8AC3E}">
        <p14:creationId xmlns:p14="http://schemas.microsoft.com/office/powerpoint/2010/main" val="2072770045"/>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018BAD29-3A35-4D6C-BFB3-0C9D36A0656B}" type="datetimeFigureOut">
              <a:rPr lang="en-CA" smtClean="0"/>
              <a:t>03/02/2021</a:t>
            </a:fld>
            <a:endParaRPr lang="en-CA"/>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CA"/>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3F03EBCA-8415-4211-A53C-91744FA5ED12}" type="slidenum">
              <a:rPr lang="en-CA" smtClean="0"/>
              <a:t>‹#›</a:t>
            </a:fld>
            <a:endParaRPr lang="en-CA"/>
          </a:p>
        </p:txBody>
      </p:sp>
    </p:spTree>
    <p:extLst>
      <p:ext uri="{BB962C8B-B14F-4D97-AF65-F5344CB8AC3E}">
        <p14:creationId xmlns:p14="http://schemas.microsoft.com/office/powerpoint/2010/main" val="3994430118"/>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018BAD29-3A35-4D6C-BFB3-0C9D36A0656B}" type="datetimeFigureOut">
              <a:rPr lang="en-CA" smtClean="0"/>
              <a:t>03/02/2021</a:t>
            </a:fld>
            <a:endParaRPr lang="en-CA"/>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CA"/>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3F03EBCA-8415-4211-A53C-91744FA5ED12}" type="slidenum">
              <a:rPr lang="en-CA" smtClean="0"/>
              <a:t>‹#›</a:t>
            </a:fld>
            <a:endParaRPr lang="en-CA"/>
          </a:p>
        </p:txBody>
      </p:sp>
    </p:spTree>
    <p:extLst>
      <p:ext uri="{BB962C8B-B14F-4D97-AF65-F5344CB8AC3E}">
        <p14:creationId xmlns:p14="http://schemas.microsoft.com/office/powerpoint/2010/main" val="1540152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018BAD29-3A35-4D6C-BFB3-0C9D36A0656B}" type="datetimeFigureOut">
              <a:rPr lang="en-CA" smtClean="0"/>
              <a:t>03/02/2021</a:t>
            </a:fld>
            <a:endParaRPr lang="en-CA"/>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CA"/>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3F03EBCA-8415-4211-A53C-91744FA5ED12}" type="slidenum">
              <a:rPr lang="en-CA" smtClean="0"/>
              <a:t>‹#›</a:t>
            </a:fld>
            <a:endParaRPr lang="en-CA"/>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6685514"/>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madrasahidaya.net/GreatMuslims.html" TargetMode="External"/><Relationship Id="rId2" Type="http://schemas.openxmlformats.org/officeDocument/2006/relationships/hyperlink" Target="http://www.iqra.net/Hadith/khulafa.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F3430-E59D-415C-AA2D-07DA52C960BE}"/>
              </a:ext>
            </a:extLst>
          </p:cNvPr>
          <p:cNvSpPr>
            <a:spLocks noGrp="1"/>
          </p:cNvSpPr>
          <p:nvPr>
            <p:ph type="ctrTitle"/>
          </p:nvPr>
        </p:nvSpPr>
        <p:spPr>
          <a:xfrm>
            <a:off x="7920752" y="1023867"/>
            <a:ext cx="4125474" cy="3349641"/>
          </a:xfrm>
        </p:spPr>
        <p:txBody>
          <a:bodyPr>
            <a:normAutofit/>
          </a:bodyPr>
          <a:lstStyle/>
          <a:p>
            <a:r>
              <a:rPr lang="en-CA" b="1" dirty="0"/>
              <a:t> </a:t>
            </a:r>
            <a:r>
              <a:rPr lang="ar-AE" dirty="0"/>
              <a:t>بِسْمِ اللهِ الرَّحْمٰنِ الرَّحِيْمِ</a:t>
            </a:r>
            <a:br>
              <a:rPr lang="en-CA" b="1" dirty="0"/>
            </a:br>
            <a:endParaRPr lang="en-CA" dirty="0"/>
          </a:p>
        </p:txBody>
      </p:sp>
      <p:sp>
        <p:nvSpPr>
          <p:cNvPr id="3" name="Subtitle 2">
            <a:extLst>
              <a:ext uri="{FF2B5EF4-FFF2-40B4-BE49-F238E27FC236}">
                <a16:creationId xmlns:a16="http://schemas.microsoft.com/office/drawing/2014/main" id="{42E85FA5-D88A-473A-80D8-39910FADEFA0}"/>
              </a:ext>
            </a:extLst>
          </p:cNvPr>
          <p:cNvSpPr>
            <a:spLocks noGrp="1"/>
          </p:cNvSpPr>
          <p:nvPr>
            <p:ph type="subTitle" idx="1"/>
          </p:nvPr>
        </p:nvSpPr>
        <p:spPr>
          <a:xfrm>
            <a:off x="7566991" y="1749287"/>
            <a:ext cx="4479235" cy="4465983"/>
          </a:xfrm>
        </p:spPr>
        <p:txBody>
          <a:bodyPr>
            <a:normAutofit fontScale="92500" lnSpcReduction="20000"/>
          </a:bodyPr>
          <a:lstStyle/>
          <a:p>
            <a:r>
              <a:rPr lang="en-CA" sz="2800" b="1" dirty="0" err="1"/>
              <a:t>Sayyidina</a:t>
            </a:r>
            <a:r>
              <a:rPr lang="en-CA" sz="2800" b="1" dirty="0"/>
              <a:t> Uthman  </a:t>
            </a:r>
            <a:r>
              <a:rPr lang="en-CA" sz="2800" b="1" dirty="0" err="1"/>
              <a:t>Dhun-Nurayn</a:t>
            </a:r>
            <a:r>
              <a:rPr lang="en-CA" sz="2800" b="1" dirty="0"/>
              <a:t> (47 </a:t>
            </a:r>
            <a:r>
              <a:rPr lang="en-CA" sz="2800" b="1" dirty="0" err="1"/>
              <a:t>B.H</a:t>
            </a:r>
            <a:r>
              <a:rPr lang="en-CA" sz="2800" b="1" dirty="0"/>
              <a:t>- 35 </a:t>
            </a:r>
            <a:r>
              <a:rPr lang="en-CA" sz="2800" b="1" dirty="0" err="1"/>
              <a:t>A.H</a:t>
            </a:r>
            <a:r>
              <a:rPr lang="en-CA" sz="2800" b="1" dirty="0"/>
              <a:t>; 576-656 </a:t>
            </a:r>
            <a:r>
              <a:rPr lang="en-CA" sz="2800" b="1" dirty="0" err="1"/>
              <a:t>C.E</a:t>
            </a:r>
            <a:r>
              <a:rPr lang="en-CA" sz="2800" b="1" dirty="0"/>
              <a:t>)</a:t>
            </a:r>
          </a:p>
          <a:p>
            <a:r>
              <a:rPr lang="en-CA" sz="2800" b="1" dirty="0"/>
              <a:t>(Rady Allahu </a:t>
            </a:r>
            <a:r>
              <a:rPr lang="en-CA" sz="2800" b="1" dirty="0" err="1"/>
              <a:t>Anhu</a:t>
            </a:r>
            <a:r>
              <a:rPr lang="en-CA" sz="2800" b="1" dirty="0"/>
              <a:t>)</a:t>
            </a:r>
          </a:p>
          <a:p>
            <a:endParaRPr lang="en-CA" sz="2100" dirty="0"/>
          </a:p>
          <a:p>
            <a:endParaRPr lang="en-CA" sz="2300" dirty="0"/>
          </a:p>
          <a:p>
            <a:r>
              <a:rPr lang="en-CA" sz="2300" dirty="0"/>
              <a:t>By: Safraaz Isuf</a:t>
            </a:r>
          </a:p>
          <a:p>
            <a:r>
              <a:rPr lang="en-CA" sz="2300" dirty="0"/>
              <a:t>18</a:t>
            </a:r>
            <a:r>
              <a:rPr lang="en-CA" sz="2300" baseline="30000" dirty="0"/>
              <a:t>th</a:t>
            </a:r>
            <a:r>
              <a:rPr lang="en-CA" sz="2300" dirty="0"/>
              <a:t> Jumada Al-Thani, 1442</a:t>
            </a:r>
          </a:p>
          <a:p>
            <a:r>
              <a:rPr lang="en-CA" sz="2300" dirty="0"/>
              <a:t>February 1</a:t>
            </a:r>
            <a:r>
              <a:rPr lang="en-CA" sz="2300" baseline="30000" dirty="0"/>
              <a:t>st</a:t>
            </a:r>
            <a:r>
              <a:rPr lang="en-CA" sz="2300" dirty="0"/>
              <a:t>, 2021</a:t>
            </a:r>
          </a:p>
        </p:txBody>
      </p:sp>
    </p:spTree>
    <p:extLst>
      <p:ext uri="{BB962C8B-B14F-4D97-AF65-F5344CB8AC3E}">
        <p14:creationId xmlns:p14="http://schemas.microsoft.com/office/powerpoint/2010/main" val="2062422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31567-615C-43DE-B4B0-9776EC5F71CB}"/>
              </a:ext>
            </a:extLst>
          </p:cNvPr>
          <p:cNvSpPr>
            <a:spLocks noGrp="1"/>
          </p:cNvSpPr>
          <p:nvPr>
            <p:ph type="title"/>
          </p:nvPr>
        </p:nvSpPr>
        <p:spPr/>
        <p:txBody>
          <a:bodyPr/>
          <a:lstStyle/>
          <a:p>
            <a:r>
              <a:rPr lang="en-CA" dirty="0"/>
              <a:t>His description and behaviour</a:t>
            </a:r>
          </a:p>
        </p:txBody>
      </p:sp>
      <p:sp>
        <p:nvSpPr>
          <p:cNvPr id="3" name="Content Placeholder 2">
            <a:extLst>
              <a:ext uri="{FF2B5EF4-FFF2-40B4-BE49-F238E27FC236}">
                <a16:creationId xmlns:a16="http://schemas.microsoft.com/office/drawing/2014/main" id="{26C40453-E9E9-406E-9CE3-B8991C8C2116}"/>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CA" dirty="0"/>
              <a:t>He (Rady Allahu </a:t>
            </a:r>
            <a:r>
              <a:rPr lang="en-CA" dirty="0" err="1"/>
              <a:t>Anhu</a:t>
            </a:r>
            <a:r>
              <a:rPr lang="en-CA" dirty="0"/>
              <a:t>) was known to be Ghani “rich” and very generous as one of the acts of </a:t>
            </a:r>
            <a:r>
              <a:rPr lang="en-CA" dirty="0" err="1"/>
              <a:t>sadaqah</a:t>
            </a:r>
            <a:r>
              <a:rPr lang="en-CA" dirty="0"/>
              <a:t> </a:t>
            </a:r>
            <a:r>
              <a:rPr lang="en-CA" dirty="0" err="1"/>
              <a:t>jariya</a:t>
            </a:r>
            <a:r>
              <a:rPr lang="en-CA" dirty="0"/>
              <a:t> that he performed were the numerous wells that he helped build for his fellow Muslim brethren. </a:t>
            </a:r>
          </a:p>
          <a:p>
            <a:pPr>
              <a:buFont typeface="Arial" panose="020B0604020202020204" pitchFamily="34" charset="0"/>
              <a:buChar char="•"/>
            </a:pPr>
            <a:r>
              <a:rPr lang="en-CA" dirty="0"/>
              <a:t>He (Rady Allahu </a:t>
            </a:r>
            <a:r>
              <a:rPr lang="en-CA" dirty="0" err="1"/>
              <a:t>Anhu</a:t>
            </a:r>
            <a:r>
              <a:rPr lang="en-CA" dirty="0"/>
              <a:t>) was well-known for his modesty.</a:t>
            </a:r>
          </a:p>
          <a:p>
            <a:pPr>
              <a:buFont typeface="Arial" panose="020B0604020202020204" pitchFamily="34" charset="0"/>
              <a:buChar char="•"/>
            </a:pPr>
            <a:r>
              <a:rPr lang="en-CA" dirty="0"/>
              <a:t>Even though he (Rady Allahu </a:t>
            </a:r>
            <a:r>
              <a:rPr lang="en-CA" dirty="0" err="1"/>
              <a:t>Anhu</a:t>
            </a:r>
            <a:r>
              <a:rPr lang="en-CA" dirty="0"/>
              <a:t>) was known as a person of great wealth, he (Rady Allahu </a:t>
            </a:r>
            <a:r>
              <a:rPr lang="en-CA" dirty="0" err="1"/>
              <a:t>Anhu</a:t>
            </a:r>
            <a:r>
              <a:rPr lang="en-CA" dirty="0"/>
              <a:t>) chose a life of simplicity.</a:t>
            </a:r>
          </a:p>
          <a:p>
            <a:pPr>
              <a:buFont typeface="Arial" panose="020B0604020202020204" pitchFamily="34" charset="0"/>
              <a:buChar char="•"/>
            </a:pPr>
            <a:r>
              <a:rPr lang="en-CA" dirty="0" err="1"/>
              <a:t>Sayyidina</a:t>
            </a:r>
            <a:r>
              <a:rPr lang="en-CA" dirty="0"/>
              <a:t> Uthman (Rady Allahu </a:t>
            </a:r>
            <a:r>
              <a:rPr lang="en-CA" dirty="0" err="1"/>
              <a:t>Anhu</a:t>
            </a:r>
            <a:r>
              <a:rPr lang="en-CA" dirty="0"/>
              <a:t>) lived a life of piety and relied completely on Allah (</a:t>
            </a:r>
            <a:r>
              <a:rPr lang="en-CA" dirty="0" err="1"/>
              <a:t>Subhanahu</a:t>
            </a:r>
            <a:r>
              <a:rPr lang="en-CA" dirty="0"/>
              <a:t> </a:t>
            </a:r>
            <a:r>
              <a:rPr lang="en-CA" dirty="0" err="1"/>
              <a:t>wa</a:t>
            </a:r>
            <a:r>
              <a:rPr lang="en-CA" dirty="0"/>
              <a:t> </a:t>
            </a:r>
            <a:r>
              <a:rPr lang="en-CA" dirty="0" err="1"/>
              <a:t>Ta‘ala</a:t>
            </a:r>
            <a:r>
              <a:rPr lang="en-CA" dirty="0"/>
              <a:t>). </a:t>
            </a:r>
          </a:p>
          <a:p>
            <a:pPr>
              <a:buFont typeface="Arial" panose="020B0604020202020204" pitchFamily="34" charset="0"/>
              <a:buChar char="•"/>
            </a:pPr>
            <a:r>
              <a:rPr lang="en-CA" dirty="0"/>
              <a:t>While in the role of leadership, he (Rady Allahu </a:t>
            </a:r>
            <a:r>
              <a:rPr lang="en-CA" dirty="0" err="1"/>
              <a:t>Anhu</a:t>
            </a:r>
            <a:r>
              <a:rPr lang="en-CA" dirty="0"/>
              <a:t>) achieved the expansion of our Holy Prophet’s (</a:t>
            </a:r>
            <a:r>
              <a:rPr lang="en-CA" dirty="0" err="1"/>
              <a:t>sallallahu</a:t>
            </a:r>
            <a:r>
              <a:rPr lang="en-CA" dirty="0"/>
              <a:t> </a:t>
            </a:r>
            <a:r>
              <a:rPr lang="en-CA" dirty="0" err="1"/>
              <a:t>alayi</a:t>
            </a:r>
            <a:r>
              <a:rPr lang="en-CA" dirty="0"/>
              <a:t> </a:t>
            </a:r>
            <a:r>
              <a:rPr lang="en-CA" dirty="0" err="1"/>
              <a:t>wasallam</a:t>
            </a:r>
            <a:r>
              <a:rPr lang="en-CA" dirty="0"/>
              <a:t>) masjid in </a:t>
            </a:r>
            <a:r>
              <a:rPr lang="en-CA" dirty="0" err="1"/>
              <a:t>Madina</a:t>
            </a:r>
            <a:r>
              <a:rPr lang="en-CA" dirty="0"/>
              <a:t>.</a:t>
            </a:r>
          </a:p>
          <a:p>
            <a:pPr>
              <a:buFont typeface="Arial" panose="020B0604020202020204" pitchFamily="34" charset="0"/>
              <a:buChar char="•"/>
            </a:pPr>
            <a:r>
              <a:rPr lang="en-CA" dirty="0"/>
              <a:t>He (Rady Allahu </a:t>
            </a:r>
            <a:r>
              <a:rPr lang="en-CA" dirty="0" err="1"/>
              <a:t>Anhu</a:t>
            </a:r>
            <a:r>
              <a:rPr lang="en-CA" dirty="0"/>
              <a:t>) had lots of love for the Qur’an and recited it very frequently.</a:t>
            </a:r>
          </a:p>
        </p:txBody>
      </p:sp>
    </p:spTree>
    <p:extLst>
      <p:ext uri="{BB962C8B-B14F-4D97-AF65-F5344CB8AC3E}">
        <p14:creationId xmlns:p14="http://schemas.microsoft.com/office/powerpoint/2010/main" val="1679487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DF3F6-5D48-46F9-9400-74B96CA89224}"/>
              </a:ext>
            </a:extLst>
          </p:cNvPr>
          <p:cNvSpPr>
            <a:spLocks noGrp="1"/>
          </p:cNvSpPr>
          <p:nvPr>
            <p:ph type="title"/>
          </p:nvPr>
        </p:nvSpPr>
        <p:spPr/>
        <p:txBody>
          <a:bodyPr/>
          <a:lstStyle/>
          <a:p>
            <a:r>
              <a:rPr lang="en-CA" dirty="0"/>
              <a:t>References</a:t>
            </a:r>
          </a:p>
        </p:txBody>
      </p:sp>
      <p:sp>
        <p:nvSpPr>
          <p:cNvPr id="3" name="Content Placeholder 2">
            <a:extLst>
              <a:ext uri="{FF2B5EF4-FFF2-40B4-BE49-F238E27FC236}">
                <a16:creationId xmlns:a16="http://schemas.microsoft.com/office/drawing/2014/main" id="{BBD9DE48-7D41-460A-A97D-1C5ED0C3D7AE}"/>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CA" dirty="0" err="1"/>
              <a:t>Khulafa</a:t>
            </a:r>
            <a:r>
              <a:rPr lang="en-CA" dirty="0"/>
              <a:t> </a:t>
            </a:r>
            <a:r>
              <a:rPr lang="en-CA" dirty="0" err="1"/>
              <a:t>Ar-Rashideen</a:t>
            </a:r>
            <a:r>
              <a:rPr lang="en-CA" dirty="0"/>
              <a:t>- The Rightly guided </a:t>
            </a:r>
            <a:r>
              <a:rPr lang="en-CA" dirty="0" err="1"/>
              <a:t>khalifas</a:t>
            </a:r>
            <a:r>
              <a:rPr lang="en-CA" dirty="0"/>
              <a:t> of Prophet Muhammad. </a:t>
            </a:r>
            <a:r>
              <a:rPr lang="en-CA" dirty="0">
                <a:hlinkClick r:id="rId2"/>
              </a:rPr>
              <a:t>http://www.iqra.net/Hadith/khulafa.html</a:t>
            </a:r>
            <a:endParaRPr lang="en-CA" dirty="0"/>
          </a:p>
          <a:p>
            <a:pPr>
              <a:buFont typeface="Arial" panose="020B0604020202020204" pitchFamily="34" charset="0"/>
              <a:buChar char="•"/>
            </a:pPr>
            <a:r>
              <a:rPr lang="en-CA" dirty="0" err="1"/>
              <a:t>Khulafa</a:t>
            </a:r>
            <a:r>
              <a:rPr lang="en-CA" dirty="0"/>
              <a:t> </a:t>
            </a:r>
            <a:r>
              <a:rPr lang="en-CA" dirty="0" err="1"/>
              <a:t>Ar-rashidin</a:t>
            </a:r>
            <a:r>
              <a:rPr lang="en-CA" dirty="0"/>
              <a:t> and the </a:t>
            </a:r>
            <a:r>
              <a:rPr lang="en-CA" dirty="0" err="1"/>
              <a:t>Imamayn</a:t>
            </a:r>
            <a:r>
              <a:rPr lang="en-CA" dirty="0"/>
              <a:t>- Great Muslims. </a:t>
            </a:r>
            <a:r>
              <a:rPr lang="en-CA" dirty="0">
                <a:hlinkClick r:id="rId3"/>
              </a:rPr>
              <a:t>http://madrasahidaya.net/GreatMuslims.html</a:t>
            </a:r>
            <a:endParaRPr lang="en-CA" dirty="0"/>
          </a:p>
          <a:p>
            <a:pPr marL="0" indent="0">
              <a:buNone/>
            </a:pPr>
            <a:endParaRPr lang="en-CA" dirty="0"/>
          </a:p>
          <a:p>
            <a:pPr marL="0" indent="0">
              <a:buNone/>
            </a:pPr>
            <a:endParaRPr lang="en-CA" dirty="0"/>
          </a:p>
          <a:p>
            <a:pPr marL="0" indent="0">
              <a:buNone/>
            </a:pPr>
            <a:r>
              <a:rPr lang="en-CA" dirty="0"/>
              <a:t>This presentation is by:</a:t>
            </a:r>
          </a:p>
          <a:p>
            <a:pPr>
              <a:buFont typeface="Arial" panose="020B0604020202020204" pitchFamily="34" charset="0"/>
              <a:buChar char="•"/>
            </a:pPr>
            <a:r>
              <a:rPr lang="en-CA" dirty="0"/>
              <a:t>Safraaz Isuf</a:t>
            </a:r>
          </a:p>
          <a:p>
            <a:pPr>
              <a:buFont typeface="Arial" panose="020B0604020202020204" pitchFamily="34" charset="0"/>
              <a:buChar char="•"/>
            </a:pPr>
            <a:r>
              <a:rPr lang="en-CA" dirty="0"/>
              <a:t>18</a:t>
            </a:r>
            <a:r>
              <a:rPr lang="en-CA" baseline="30000" dirty="0"/>
              <a:t>th</a:t>
            </a:r>
            <a:r>
              <a:rPr lang="en-CA" dirty="0"/>
              <a:t> Jumada Al-Thani, 1442</a:t>
            </a:r>
          </a:p>
          <a:p>
            <a:pPr>
              <a:buFont typeface="Arial" panose="020B0604020202020204" pitchFamily="34" charset="0"/>
              <a:buChar char="•"/>
            </a:pPr>
            <a:r>
              <a:rPr lang="en-CA" dirty="0"/>
              <a:t>February 1</a:t>
            </a:r>
            <a:r>
              <a:rPr lang="en-CA" baseline="30000" dirty="0"/>
              <a:t>st</a:t>
            </a:r>
            <a:r>
              <a:rPr lang="en-CA" dirty="0"/>
              <a:t>, 2021</a:t>
            </a:r>
            <a:br>
              <a:rPr lang="en-CA" dirty="0"/>
            </a:br>
            <a:endParaRPr lang="en-CA" dirty="0"/>
          </a:p>
          <a:p>
            <a:pPr>
              <a:buFont typeface="Arial" panose="020B0604020202020204" pitchFamily="34" charset="0"/>
              <a:buChar char="•"/>
            </a:pPr>
            <a:endParaRPr lang="en-CA" dirty="0"/>
          </a:p>
          <a:p>
            <a:pPr>
              <a:buFont typeface="Arial" panose="020B0604020202020204" pitchFamily="34" charset="0"/>
              <a:buChar char="•"/>
            </a:pPr>
            <a:endParaRPr lang="en-CA" u="sng" dirty="0"/>
          </a:p>
        </p:txBody>
      </p:sp>
    </p:spTree>
    <p:extLst>
      <p:ext uri="{BB962C8B-B14F-4D97-AF65-F5344CB8AC3E}">
        <p14:creationId xmlns:p14="http://schemas.microsoft.com/office/powerpoint/2010/main" val="231465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F021D-1C9E-4265-A870-31EED0BA6243}"/>
              </a:ext>
            </a:extLst>
          </p:cNvPr>
          <p:cNvSpPr>
            <a:spLocks noGrp="1"/>
          </p:cNvSpPr>
          <p:nvPr>
            <p:ph type="title"/>
          </p:nvPr>
        </p:nvSpPr>
        <p:spPr/>
        <p:txBody>
          <a:bodyPr/>
          <a:lstStyle/>
          <a:p>
            <a:r>
              <a:rPr lang="en-CA" dirty="0"/>
              <a:t>His acceptance of Islam </a:t>
            </a:r>
          </a:p>
        </p:txBody>
      </p:sp>
      <p:sp>
        <p:nvSpPr>
          <p:cNvPr id="3" name="Content Placeholder 2">
            <a:extLst>
              <a:ext uri="{FF2B5EF4-FFF2-40B4-BE49-F238E27FC236}">
                <a16:creationId xmlns:a16="http://schemas.microsoft.com/office/drawing/2014/main" id="{097EE26D-95D3-4853-9CF3-BE860ACBAA0F}"/>
              </a:ext>
            </a:extLst>
          </p:cNvPr>
          <p:cNvSpPr>
            <a:spLocks noGrp="1"/>
          </p:cNvSpPr>
          <p:nvPr>
            <p:ph idx="1"/>
          </p:nvPr>
        </p:nvSpPr>
        <p:spPr>
          <a:xfrm>
            <a:off x="2933700" y="2438400"/>
            <a:ext cx="8770571" cy="4419600"/>
          </a:xfrm>
        </p:spPr>
        <p:txBody>
          <a:bodyPr>
            <a:normAutofit/>
          </a:bodyPr>
          <a:lstStyle/>
          <a:p>
            <a:pPr>
              <a:buFont typeface="Arial" panose="020B0604020202020204" pitchFamily="34" charset="0"/>
              <a:buChar char="•"/>
            </a:pPr>
            <a:r>
              <a:rPr lang="en-CA" sz="2400" dirty="0" err="1"/>
              <a:t>Sayyidina</a:t>
            </a:r>
            <a:r>
              <a:rPr lang="en-CA" sz="2400" dirty="0"/>
              <a:t> Uthman (Rady Allahu </a:t>
            </a:r>
            <a:r>
              <a:rPr lang="en-CA" sz="2400" dirty="0" err="1"/>
              <a:t>Anhu</a:t>
            </a:r>
            <a:r>
              <a:rPr lang="en-CA" sz="2400" dirty="0"/>
              <a:t>) is amongst the blessed ranks that was given by our Holy Prophet (</a:t>
            </a:r>
            <a:r>
              <a:rPr lang="en-CA" sz="2400" dirty="0" err="1"/>
              <a:t>sallallahu</a:t>
            </a:r>
            <a:r>
              <a:rPr lang="en-CA" sz="2400" dirty="0"/>
              <a:t> </a:t>
            </a:r>
            <a:r>
              <a:rPr lang="en-CA" sz="2400" dirty="0" err="1"/>
              <a:t>alayi</a:t>
            </a:r>
            <a:r>
              <a:rPr lang="en-CA" sz="2400" dirty="0"/>
              <a:t> </a:t>
            </a:r>
            <a:r>
              <a:rPr lang="en-CA" sz="2400" dirty="0" err="1"/>
              <a:t>wasallam</a:t>
            </a:r>
            <a:r>
              <a:rPr lang="en-CA" sz="2400" dirty="0"/>
              <a:t>) known as </a:t>
            </a:r>
            <a:r>
              <a:rPr lang="en-CA" sz="2400" dirty="0" err="1"/>
              <a:t>Asharatul</a:t>
            </a:r>
            <a:r>
              <a:rPr lang="en-CA" sz="2400" dirty="0"/>
              <a:t> </a:t>
            </a:r>
            <a:r>
              <a:rPr lang="en-CA" sz="2400" dirty="0" err="1"/>
              <a:t>Mubash-sharah</a:t>
            </a:r>
            <a:r>
              <a:rPr lang="en-CA" sz="2400" dirty="0"/>
              <a:t> and he (Rady Allahu </a:t>
            </a:r>
            <a:r>
              <a:rPr lang="en-CA" sz="2400" dirty="0" err="1"/>
              <a:t>Anhu</a:t>
            </a:r>
            <a:r>
              <a:rPr lang="en-CA" sz="2400" dirty="0"/>
              <a:t>) is guaranteed Jannah (paradise).</a:t>
            </a:r>
          </a:p>
          <a:p>
            <a:pPr>
              <a:buFont typeface="Arial" panose="020B0604020202020204" pitchFamily="34" charset="0"/>
              <a:buChar char="•"/>
            </a:pPr>
            <a:r>
              <a:rPr lang="en-CA" sz="2400" dirty="0"/>
              <a:t>He (Rady Allahu </a:t>
            </a:r>
            <a:r>
              <a:rPr lang="en-CA" sz="2400" dirty="0" err="1"/>
              <a:t>Anhu</a:t>
            </a:r>
            <a:r>
              <a:rPr lang="en-CA" sz="2400" dirty="0"/>
              <a:t>) was known as the As-</a:t>
            </a:r>
            <a:r>
              <a:rPr lang="en-CA" sz="2400" dirty="0" err="1"/>
              <a:t>Sabbiqun</a:t>
            </a:r>
            <a:r>
              <a:rPr lang="en-CA" sz="2400" dirty="0"/>
              <a:t> al –</a:t>
            </a:r>
            <a:r>
              <a:rPr lang="en-CA" sz="2400" dirty="0" err="1"/>
              <a:t>Awwalun</a:t>
            </a:r>
            <a:r>
              <a:rPr lang="en-CA" sz="2400" dirty="0"/>
              <a:t> as he was one of the first Muslims to accept Islam from our Holy Prophet (</a:t>
            </a:r>
            <a:r>
              <a:rPr lang="en-CA" sz="2400" dirty="0" err="1"/>
              <a:t>sallallahu</a:t>
            </a:r>
            <a:r>
              <a:rPr lang="en-CA" sz="2400" dirty="0"/>
              <a:t> </a:t>
            </a:r>
            <a:r>
              <a:rPr lang="en-CA" sz="2400" dirty="0" err="1"/>
              <a:t>alayi</a:t>
            </a:r>
            <a:r>
              <a:rPr lang="en-CA" sz="2400" dirty="0"/>
              <a:t> </a:t>
            </a:r>
            <a:r>
              <a:rPr lang="en-CA" sz="2400" dirty="0" err="1"/>
              <a:t>wasallam</a:t>
            </a:r>
            <a:r>
              <a:rPr lang="en-CA" sz="2400" dirty="0"/>
              <a:t>).</a:t>
            </a:r>
          </a:p>
          <a:p>
            <a:pPr>
              <a:buFont typeface="Arial" panose="020B0604020202020204" pitchFamily="34" charset="0"/>
              <a:buChar char="•"/>
            </a:pPr>
            <a:r>
              <a:rPr lang="en-CA" sz="2400" dirty="0"/>
              <a:t>As-</a:t>
            </a:r>
            <a:r>
              <a:rPr lang="en-CA" sz="2400" dirty="0" err="1"/>
              <a:t>Sabbiqun</a:t>
            </a:r>
            <a:r>
              <a:rPr lang="en-CA" sz="2400" dirty="0"/>
              <a:t> al-</a:t>
            </a:r>
            <a:r>
              <a:rPr lang="en-CA" sz="2400" dirty="0" err="1"/>
              <a:t>Awwalun</a:t>
            </a:r>
            <a:r>
              <a:rPr lang="en-CA" sz="2400" dirty="0"/>
              <a:t> are mentioned in the Holy Qur’an.</a:t>
            </a:r>
          </a:p>
          <a:p>
            <a:pPr marL="0" indent="0">
              <a:buNone/>
            </a:pPr>
            <a:endParaRPr lang="en-CA" sz="2400" dirty="0"/>
          </a:p>
        </p:txBody>
      </p:sp>
    </p:spTree>
    <p:extLst>
      <p:ext uri="{BB962C8B-B14F-4D97-AF65-F5344CB8AC3E}">
        <p14:creationId xmlns:p14="http://schemas.microsoft.com/office/powerpoint/2010/main" val="439771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497B3-B884-415D-8063-7BCFE77B1935}"/>
              </a:ext>
            </a:extLst>
          </p:cNvPr>
          <p:cNvSpPr>
            <a:spLocks noGrp="1"/>
          </p:cNvSpPr>
          <p:nvPr>
            <p:ph type="title"/>
          </p:nvPr>
        </p:nvSpPr>
        <p:spPr/>
        <p:txBody>
          <a:bodyPr/>
          <a:lstStyle/>
          <a:p>
            <a:r>
              <a:rPr lang="en-CA" dirty="0"/>
              <a:t>What was he known for?</a:t>
            </a:r>
          </a:p>
        </p:txBody>
      </p:sp>
      <p:sp>
        <p:nvSpPr>
          <p:cNvPr id="3" name="Content Placeholder 2">
            <a:extLst>
              <a:ext uri="{FF2B5EF4-FFF2-40B4-BE49-F238E27FC236}">
                <a16:creationId xmlns:a16="http://schemas.microsoft.com/office/drawing/2014/main" id="{55EF70E9-777A-4C75-A3BC-81C9733F5EFA}"/>
              </a:ext>
            </a:extLst>
          </p:cNvPr>
          <p:cNvSpPr>
            <a:spLocks noGrp="1"/>
          </p:cNvSpPr>
          <p:nvPr>
            <p:ph idx="1"/>
          </p:nvPr>
        </p:nvSpPr>
        <p:spPr>
          <a:xfrm>
            <a:off x="2933700" y="1842052"/>
            <a:ext cx="9099274" cy="5015948"/>
          </a:xfrm>
        </p:spPr>
        <p:txBody>
          <a:bodyPr>
            <a:normAutofit fontScale="92500" lnSpcReduction="10000"/>
          </a:bodyPr>
          <a:lstStyle/>
          <a:p>
            <a:pPr>
              <a:buFont typeface="Arial" panose="020B0604020202020204" pitchFamily="34" charset="0"/>
              <a:buChar char="•"/>
            </a:pPr>
            <a:endParaRPr lang="en-CA" sz="2400" dirty="0"/>
          </a:p>
          <a:p>
            <a:pPr>
              <a:buFont typeface="Arial" panose="020B0604020202020204" pitchFamily="34" charset="0"/>
              <a:buChar char="•"/>
            </a:pPr>
            <a:r>
              <a:rPr lang="en-CA" sz="2400" dirty="0"/>
              <a:t>His full name is </a:t>
            </a:r>
            <a:r>
              <a:rPr lang="en-CA" sz="2400" dirty="0" err="1"/>
              <a:t>Sayyidina</a:t>
            </a:r>
            <a:r>
              <a:rPr lang="en-CA" sz="2400" dirty="0"/>
              <a:t> Uthman ibn </a:t>
            </a:r>
            <a:r>
              <a:rPr lang="en-CA" sz="2400" dirty="0" err="1"/>
              <a:t>Affan</a:t>
            </a:r>
            <a:r>
              <a:rPr lang="en-CA" sz="2400" dirty="0"/>
              <a:t> al-</a:t>
            </a:r>
            <a:r>
              <a:rPr lang="en-CA" sz="2400" dirty="0" err="1"/>
              <a:t>Muhajiri</a:t>
            </a:r>
            <a:r>
              <a:rPr lang="en-CA" sz="2400" dirty="0"/>
              <a:t>, Rady Allahu </a:t>
            </a:r>
            <a:r>
              <a:rPr lang="en-CA" sz="2400" dirty="0" err="1"/>
              <a:t>Anhu</a:t>
            </a:r>
            <a:r>
              <a:rPr lang="en-CA" sz="2400" dirty="0"/>
              <a:t> Asma Ahl </a:t>
            </a:r>
            <a:r>
              <a:rPr lang="en-CA" sz="2400" dirty="0" err="1"/>
              <a:t>Badr</a:t>
            </a:r>
            <a:r>
              <a:rPr lang="en-CA" sz="2400" dirty="0"/>
              <a:t>.</a:t>
            </a:r>
          </a:p>
          <a:p>
            <a:pPr>
              <a:buFont typeface="Arial" panose="020B0604020202020204" pitchFamily="34" charset="0"/>
              <a:buChar char="•"/>
            </a:pPr>
            <a:r>
              <a:rPr lang="en-CA" sz="2400" dirty="0"/>
              <a:t>He (Rady Allahu </a:t>
            </a:r>
            <a:r>
              <a:rPr lang="en-CA" sz="2400" dirty="0" err="1"/>
              <a:t>Anhu</a:t>
            </a:r>
            <a:r>
              <a:rPr lang="en-CA" sz="2400" dirty="0"/>
              <a:t>) is ranked amongst the Ten Blessed Companions of the Holy Prophet (</a:t>
            </a:r>
            <a:r>
              <a:rPr lang="en-CA" sz="2400" dirty="0" err="1"/>
              <a:t>sallallahu</a:t>
            </a:r>
            <a:r>
              <a:rPr lang="en-CA" sz="2400" dirty="0"/>
              <a:t> </a:t>
            </a:r>
            <a:r>
              <a:rPr lang="en-CA" sz="2400" dirty="0" err="1"/>
              <a:t>alayi</a:t>
            </a:r>
            <a:r>
              <a:rPr lang="en-CA" sz="2400" dirty="0"/>
              <a:t> </a:t>
            </a:r>
            <a:r>
              <a:rPr lang="en-CA" sz="2400" dirty="0" err="1"/>
              <a:t>wasallam</a:t>
            </a:r>
            <a:r>
              <a:rPr lang="en-CA" sz="2400" dirty="0"/>
              <a:t>).</a:t>
            </a:r>
          </a:p>
          <a:p>
            <a:pPr>
              <a:buFont typeface="Arial" panose="020B0604020202020204" pitchFamily="34" charset="0"/>
              <a:buChar char="•"/>
            </a:pPr>
            <a:r>
              <a:rPr lang="en-CA" sz="2400" dirty="0" err="1"/>
              <a:t>Sayyidina</a:t>
            </a:r>
            <a:r>
              <a:rPr lang="en-CA" sz="2400" dirty="0"/>
              <a:t> Uthman (Rady Allahu </a:t>
            </a:r>
            <a:r>
              <a:rPr lang="en-CA" sz="2400" dirty="0" err="1"/>
              <a:t>Anhu</a:t>
            </a:r>
            <a:r>
              <a:rPr lang="en-CA" sz="2400" dirty="0"/>
              <a:t>) fought in many battles.</a:t>
            </a:r>
          </a:p>
          <a:p>
            <a:pPr>
              <a:buFont typeface="Arial" panose="020B0604020202020204" pitchFamily="34" charset="0"/>
              <a:buChar char="•"/>
            </a:pPr>
            <a:r>
              <a:rPr lang="en-CA" sz="2400" dirty="0"/>
              <a:t>He (Rady Allahu </a:t>
            </a:r>
            <a:r>
              <a:rPr lang="en-CA" sz="2400" dirty="0" err="1"/>
              <a:t>Anhu</a:t>
            </a:r>
            <a:r>
              <a:rPr lang="en-CA" sz="2400" dirty="0"/>
              <a:t>) was given the title </a:t>
            </a:r>
            <a:r>
              <a:rPr lang="en-CA" sz="2400" b="1" dirty="0"/>
              <a:t>Ghani </a:t>
            </a:r>
            <a:r>
              <a:rPr lang="en-CA" sz="2400" dirty="0"/>
              <a:t> which means “rich” as he (Rady Allahu </a:t>
            </a:r>
            <a:r>
              <a:rPr lang="en-CA" sz="2400" dirty="0" err="1"/>
              <a:t>Anhu</a:t>
            </a:r>
            <a:r>
              <a:rPr lang="en-CA" sz="2400" dirty="0"/>
              <a:t>) gave his wealth in large quantities fi </a:t>
            </a:r>
            <a:r>
              <a:rPr lang="en-CA" sz="2400" dirty="0" err="1"/>
              <a:t>Sabilillah</a:t>
            </a:r>
            <a:r>
              <a:rPr lang="en-CA" sz="2400" dirty="0"/>
              <a:t> (in the cause of Allah).</a:t>
            </a:r>
          </a:p>
          <a:p>
            <a:pPr>
              <a:buFont typeface="Arial" panose="020B0604020202020204" pitchFamily="34" charset="0"/>
              <a:buChar char="•"/>
            </a:pPr>
            <a:r>
              <a:rPr lang="en-CA" sz="2400" dirty="0"/>
              <a:t>One example is when He (Rady Allahu </a:t>
            </a:r>
            <a:r>
              <a:rPr lang="en-CA" sz="2400" dirty="0" err="1"/>
              <a:t>Anhu</a:t>
            </a:r>
            <a:r>
              <a:rPr lang="en-CA" sz="2400" dirty="0"/>
              <a:t>) sacrificed a large portion of his wealth and purchased 600 camels equipped with goods for the Muslims in battle for the sake of Islam.</a:t>
            </a:r>
            <a:endParaRPr lang="en-CA" sz="2400" b="1" dirty="0"/>
          </a:p>
          <a:p>
            <a:pPr>
              <a:buFont typeface="Arial" panose="020B0604020202020204" pitchFamily="34" charset="0"/>
              <a:buChar char="•"/>
            </a:pPr>
            <a:endParaRPr lang="en-CA" sz="2400" dirty="0"/>
          </a:p>
        </p:txBody>
      </p:sp>
    </p:spTree>
    <p:extLst>
      <p:ext uri="{BB962C8B-B14F-4D97-AF65-F5344CB8AC3E}">
        <p14:creationId xmlns:p14="http://schemas.microsoft.com/office/powerpoint/2010/main" val="36656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5A8FE-D568-4487-9F15-CEAC093797BE}"/>
              </a:ext>
            </a:extLst>
          </p:cNvPr>
          <p:cNvSpPr>
            <a:spLocks noGrp="1"/>
          </p:cNvSpPr>
          <p:nvPr>
            <p:ph type="title"/>
          </p:nvPr>
        </p:nvSpPr>
        <p:spPr/>
        <p:txBody>
          <a:bodyPr/>
          <a:lstStyle/>
          <a:p>
            <a:r>
              <a:rPr lang="en-CA" dirty="0"/>
              <a:t>What was he known for? Continuation</a:t>
            </a:r>
          </a:p>
        </p:txBody>
      </p:sp>
      <p:sp>
        <p:nvSpPr>
          <p:cNvPr id="3" name="Content Placeholder 2">
            <a:extLst>
              <a:ext uri="{FF2B5EF4-FFF2-40B4-BE49-F238E27FC236}">
                <a16:creationId xmlns:a16="http://schemas.microsoft.com/office/drawing/2014/main" id="{D376088E-89F1-4CC1-908C-4AA43AC2E837}"/>
              </a:ext>
            </a:extLst>
          </p:cNvPr>
          <p:cNvSpPr>
            <a:spLocks noGrp="1"/>
          </p:cNvSpPr>
          <p:nvPr>
            <p:ph idx="1"/>
          </p:nvPr>
        </p:nvSpPr>
        <p:spPr>
          <a:xfrm>
            <a:off x="2933700" y="2438400"/>
            <a:ext cx="8770571" cy="4240696"/>
          </a:xfrm>
        </p:spPr>
        <p:txBody>
          <a:bodyPr>
            <a:normAutofit fontScale="85000" lnSpcReduction="10000"/>
          </a:bodyPr>
          <a:lstStyle/>
          <a:p>
            <a:pPr>
              <a:buFont typeface="Arial" panose="020B0604020202020204" pitchFamily="34" charset="0"/>
              <a:buChar char="•"/>
            </a:pPr>
            <a:r>
              <a:rPr lang="en-CA" dirty="0" err="1"/>
              <a:t>Sayyidina</a:t>
            </a:r>
            <a:r>
              <a:rPr lang="en-CA" dirty="0"/>
              <a:t> Uthman (Rady Allahu </a:t>
            </a:r>
            <a:r>
              <a:rPr lang="en-CA" dirty="0" err="1"/>
              <a:t>Anhu</a:t>
            </a:r>
            <a:r>
              <a:rPr lang="en-CA" dirty="0"/>
              <a:t>) was given the beautiful title “</a:t>
            </a:r>
            <a:r>
              <a:rPr lang="en-CA" dirty="0" err="1"/>
              <a:t>Dhun</a:t>
            </a:r>
            <a:r>
              <a:rPr lang="en-CA" dirty="0"/>
              <a:t> </a:t>
            </a:r>
            <a:r>
              <a:rPr lang="en-CA" dirty="0" err="1"/>
              <a:t>Nurayn</a:t>
            </a:r>
            <a:r>
              <a:rPr lang="en-CA" dirty="0"/>
              <a:t>” which means “possessor of two lights” as he married two of the daughters of our Holy Prophet (</a:t>
            </a:r>
            <a:r>
              <a:rPr lang="en-CA" dirty="0" err="1"/>
              <a:t>sallallahu</a:t>
            </a:r>
            <a:r>
              <a:rPr lang="en-CA" dirty="0"/>
              <a:t> </a:t>
            </a:r>
            <a:r>
              <a:rPr lang="en-CA" dirty="0" err="1"/>
              <a:t>alayi</a:t>
            </a:r>
            <a:r>
              <a:rPr lang="en-CA" dirty="0"/>
              <a:t> </a:t>
            </a:r>
            <a:r>
              <a:rPr lang="en-CA" dirty="0" err="1"/>
              <a:t>wasallam</a:t>
            </a:r>
            <a:r>
              <a:rPr lang="en-CA" dirty="0"/>
              <a:t>).</a:t>
            </a:r>
          </a:p>
          <a:p>
            <a:pPr>
              <a:buFont typeface="Arial" panose="020B0604020202020204" pitchFamily="34" charset="0"/>
              <a:buChar char="•"/>
            </a:pPr>
            <a:r>
              <a:rPr lang="en-CA" dirty="0"/>
              <a:t>He (Rady Allahu </a:t>
            </a:r>
            <a:r>
              <a:rPr lang="en-CA" dirty="0" err="1"/>
              <a:t>Anhu</a:t>
            </a:r>
            <a:r>
              <a:rPr lang="en-CA" dirty="0"/>
              <a:t>) first married </a:t>
            </a:r>
            <a:r>
              <a:rPr lang="en-CA" dirty="0" err="1"/>
              <a:t>Sayyidatina</a:t>
            </a:r>
            <a:r>
              <a:rPr lang="en-CA" dirty="0"/>
              <a:t> </a:t>
            </a:r>
            <a:r>
              <a:rPr lang="en-CA" dirty="0" err="1"/>
              <a:t>Ruqayyah</a:t>
            </a:r>
            <a:r>
              <a:rPr lang="en-CA" dirty="0"/>
              <a:t> (Rady Allahu </a:t>
            </a:r>
            <a:r>
              <a:rPr lang="en-CA" dirty="0" err="1"/>
              <a:t>Anha</a:t>
            </a:r>
            <a:r>
              <a:rPr lang="en-CA" dirty="0"/>
              <a:t>) and after she passed ahead, he ( Rady Allahu </a:t>
            </a:r>
            <a:r>
              <a:rPr lang="en-CA" dirty="0" err="1"/>
              <a:t>Anhu</a:t>
            </a:r>
            <a:r>
              <a:rPr lang="en-CA" dirty="0"/>
              <a:t>) then married </a:t>
            </a:r>
            <a:r>
              <a:rPr lang="en-CA" dirty="0" err="1"/>
              <a:t>Sayyidatina</a:t>
            </a:r>
            <a:r>
              <a:rPr lang="en-CA" dirty="0"/>
              <a:t> Umm </a:t>
            </a:r>
            <a:r>
              <a:rPr lang="en-CA" dirty="0" err="1"/>
              <a:t>Kulthum</a:t>
            </a:r>
            <a:r>
              <a:rPr lang="en-CA" dirty="0"/>
              <a:t> (Rady Allahu </a:t>
            </a:r>
            <a:r>
              <a:rPr lang="en-CA" dirty="0" err="1"/>
              <a:t>Anha</a:t>
            </a:r>
            <a:r>
              <a:rPr lang="en-CA" dirty="0"/>
              <a:t>).</a:t>
            </a:r>
          </a:p>
          <a:p>
            <a:pPr>
              <a:buFont typeface="Arial" panose="020B0604020202020204" pitchFamily="34" charset="0"/>
              <a:buChar char="•"/>
            </a:pPr>
            <a:r>
              <a:rPr lang="en-CA" dirty="0"/>
              <a:t>During the life of the Holy Prophet (</a:t>
            </a:r>
            <a:r>
              <a:rPr lang="en-CA" dirty="0" err="1"/>
              <a:t>sallallahu</a:t>
            </a:r>
            <a:r>
              <a:rPr lang="en-CA" dirty="0"/>
              <a:t> </a:t>
            </a:r>
            <a:r>
              <a:rPr lang="en-CA" dirty="0" err="1"/>
              <a:t>alayi</a:t>
            </a:r>
            <a:r>
              <a:rPr lang="en-CA" dirty="0"/>
              <a:t> </a:t>
            </a:r>
            <a:r>
              <a:rPr lang="en-CA" dirty="0" err="1"/>
              <a:t>wasallam</a:t>
            </a:r>
            <a:r>
              <a:rPr lang="en-CA" dirty="0"/>
              <a:t>), he (Rady Allahu </a:t>
            </a:r>
            <a:r>
              <a:rPr lang="en-CA" dirty="0" err="1"/>
              <a:t>Anhu</a:t>
            </a:r>
            <a:r>
              <a:rPr lang="en-CA" dirty="0"/>
              <a:t>) was considered to be one of the greatest scholars as he (Rady Allahu </a:t>
            </a:r>
            <a:r>
              <a:rPr lang="en-CA" dirty="0" err="1"/>
              <a:t>Anhu</a:t>
            </a:r>
            <a:r>
              <a:rPr lang="en-CA" dirty="0"/>
              <a:t>) memorized the Qur’an.</a:t>
            </a:r>
          </a:p>
          <a:p>
            <a:pPr>
              <a:buFont typeface="Arial" panose="020B0604020202020204" pitchFamily="34" charset="0"/>
              <a:buChar char="•"/>
            </a:pPr>
            <a:r>
              <a:rPr lang="en-CA" dirty="0"/>
              <a:t>During his reign as Khalifa, he is responsible for the great achievement of compiling the complete version of the Qur’an as well as he made multiple copies and distributed them to many towns. Due to this virtuous act, he (Rady Allahu </a:t>
            </a:r>
            <a:r>
              <a:rPr lang="en-CA" dirty="0" err="1"/>
              <a:t>Anhu</a:t>
            </a:r>
            <a:r>
              <a:rPr lang="en-CA" dirty="0"/>
              <a:t>) is known as “</a:t>
            </a:r>
            <a:r>
              <a:rPr lang="en-CA" dirty="0" err="1"/>
              <a:t>Jami’ul</a:t>
            </a:r>
            <a:r>
              <a:rPr lang="en-CA" dirty="0"/>
              <a:t> Qur’an”.</a:t>
            </a:r>
          </a:p>
          <a:p>
            <a:pPr>
              <a:buFont typeface="Arial" panose="020B0604020202020204" pitchFamily="34" charset="0"/>
              <a:buChar char="•"/>
            </a:pPr>
            <a:r>
              <a:rPr lang="en-CA" dirty="0"/>
              <a:t>Numerous collections of </a:t>
            </a:r>
            <a:r>
              <a:rPr lang="en-CA" dirty="0" err="1"/>
              <a:t>qasidas</a:t>
            </a:r>
            <a:r>
              <a:rPr lang="en-CA" dirty="0"/>
              <a:t> and books regarding </a:t>
            </a:r>
            <a:r>
              <a:rPr lang="en-CA" dirty="0" err="1"/>
              <a:t>Sayyidina</a:t>
            </a:r>
            <a:r>
              <a:rPr lang="en-CA" dirty="0"/>
              <a:t> Uthman (Rady Allahu </a:t>
            </a:r>
            <a:r>
              <a:rPr lang="en-CA" dirty="0" err="1"/>
              <a:t>Anhu</a:t>
            </a:r>
            <a:r>
              <a:rPr lang="en-CA" dirty="0"/>
              <a:t>) have been published about his life and achievements.</a:t>
            </a:r>
          </a:p>
          <a:p>
            <a:pPr>
              <a:buFont typeface="Arial" panose="020B0604020202020204" pitchFamily="34" charset="0"/>
              <a:buChar char="•"/>
            </a:pPr>
            <a:endParaRPr lang="en-CA" dirty="0"/>
          </a:p>
        </p:txBody>
      </p:sp>
    </p:spTree>
    <p:extLst>
      <p:ext uri="{BB962C8B-B14F-4D97-AF65-F5344CB8AC3E}">
        <p14:creationId xmlns:p14="http://schemas.microsoft.com/office/powerpoint/2010/main" val="3465208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779EE-EAFF-4575-A408-239920159445}"/>
              </a:ext>
            </a:extLst>
          </p:cNvPr>
          <p:cNvSpPr>
            <a:spLocks noGrp="1"/>
          </p:cNvSpPr>
          <p:nvPr>
            <p:ph type="title"/>
          </p:nvPr>
        </p:nvSpPr>
        <p:spPr/>
        <p:txBody>
          <a:bodyPr/>
          <a:lstStyle/>
          <a:p>
            <a:r>
              <a:rPr lang="en-CA" dirty="0"/>
              <a:t>What was he known for?</a:t>
            </a:r>
            <a:br>
              <a:rPr lang="en-CA" dirty="0"/>
            </a:br>
            <a:r>
              <a:rPr lang="en-CA" dirty="0"/>
              <a:t>Continuation</a:t>
            </a:r>
          </a:p>
        </p:txBody>
      </p:sp>
      <p:sp>
        <p:nvSpPr>
          <p:cNvPr id="3" name="Content Placeholder 2">
            <a:extLst>
              <a:ext uri="{FF2B5EF4-FFF2-40B4-BE49-F238E27FC236}">
                <a16:creationId xmlns:a16="http://schemas.microsoft.com/office/drawing/2014/main" id="{A94E667F-D01C-4432-B7DC-033D7DA727B1}"/>
              </a:ext>
            </a:extLst>
          </p:cNvPr>
          <p:cNvSpPr>
            <a:spLocks noGrp="1"/>
          </p:cNvSpPr>
          <p:nvPr>
            <p:ph idx="1"/>
          </p:nvPr>
        </p:nvSpPr>
        <p:spPr>
          <a:xfrm>
            <a:off x="2933700" y="2438400"/>
            <a:ext cx="8770571" cy="4267200"/>
          </a:xfrm>
        </p:spPr>
        <p:txBody>
          <a:bodyPr>
            <a:normAutofit/>
          </a:bodyPr>
          <a:lstStyle/>
          <a:p>
            <a:pPr>
              <a:buFont typeface="Arial" panose="020B0604020202020204" pitchFamily="34" charset="0"/>
              <a:buChar char="•"/>
            </a:pPr>
            <a:r>
              <a:rPr lang="en-CA" dirty="0"/>
              <a:t>He was one of the first </a:t>
            </a:r>
            <a:r>
              <a:rPr lang="en-CA" dirty="0" err="1"/>
              <a:t>sahabas</a:t>
            </a:r>
            <a:r>
              <a:rPr lang="en-CA" dirty="0"/>
              <a:t> to accept Islam from our Holy Prophet (</a:t>
            </a:r>
            <a:r>
              <a:rPr lang="en-CA" dirty="0" err="1"/>
              <a:t>sallallahu</a:t>
            </a:r>
            <a:r>
              <a:rPr lang="en-CA" dirty="0"/>
              <a:t> </a:t>
            </a:r>
            <a:r>
              <a:rPr lang="en-CA" dirty="0" err="1"/>
              <a:t>alayi</a:t>
            </a:r>
            <a:r>
              <a:rPr lang="en-CA" dirty="0"/>
              <a:t> </a:t>
            </a:r>
            <a:r>
              <a:rPr lang="en-CA" dirty="0" err="1"/>
              <a:t>wasallam</a:t>
            </a:r>
            <a:r>
              <a:rPr lang="en-CA" dirty="0"/>
              <a:t>) who are given the title As-</a:t>
            </a:r>
            <a:r>
              <a:rPr lang="en-CA" dirty="0" err="1"/>
              <a:t>Sabbiqun</a:t>
            </a:r>
            <a:r>
              <a:rPr lang="en-CA" dirty="0"/>
              <a:t> al-</a:t>
            </a:r>
            <a:r>
              <a:rPr lang="en-CA" dirty="0" err="1"/>
              <a:t>Awwalun</a:t>
            </a:r>
            <a:r>
              <a:rPr lang="en-CA" dirty="0"/>
              <a:t>. </a:t>
            </a:r>
          </a:p>
          <a:p>
            <a:pPr>
              <a:buFont typeface="Arial" panose="020B0604020202020204" pitchFamily="34" charset="0"/>
              <a:buChar char="•"/>
            </a:pPr>
            <a:r>
              <a:rPr lang="en-CA" dirty="0"/>
              <a:t>The As-</a:t>
            </a:r>
            <a:r>
              <a:rPr lang="en-CA" dirty="0" err="1"/>
              <a:t>Sabbiqun</a:t>
            </a:r>
            <a:r>
              <a:rPr lang="en-CA" dirty="0"/>
              <a:t> al-</a:t>
            </a:r>
            <a:r>
              <a:rPr lang="en-CA" dirty="0" err="1"/>
              <a:t>Awwalun</a:t>
            </a:r>
            <a:r>
              <a:rPr lang="en-CA" dirty="0"/>
              <a:t> preformed the first Hijra to al-</a:t>
            </a:r>
            <a:r>
              <a:rPr lang="en-CA" dirty="0" err="1"/>
              <a:t>Habash</a:t>
            </a:r>
            <a:r>
              <a:rPr lang="en-CA" dirty="0"/>
              <a:t> also known Abyssinia (currently today known Ethiopia). </a:t>
            </a:r>
          </a:p>
          <a:p>
            <a:pPr>
              <a:buFont typeface="Arial" panose="020B0604020202020204" pitchFamily="34" charset="0"/>
              <a:buChar char="•"/>
            </a:pPr>
            <a:r>
              <a:rPr lang="en-CA" dirty="0"/>
              <a:t>As As-</a:t>
            </a:r>
            <a:r>
              <a:rPr lang="en-CA" dirty="0" err="1"/>
              <a:t>Sabbiqun</a:t>
            </a:r>
            <a:r>
              <a:rPr lang="en-CA" dirty="0"/>
              <a:t> al-</a:t>
            </a:r>
            <a:r>
              <a:rPr lang="en-CA" dirty="0" err="1"/>
              <a:t>Awwalun</a:t>
            </a:r>
            <a:r>
              <a:rPr lang="en-CA" dirty="0"/>
              <a:t>, he is amongst those </a:t>
            </a:r>
            <a:r>
              <a:rPr lang="en-CA" dirty="0" err="1"/>
              <a:t>sahabas</a:t>
            </a:r>
            <a:r>
              <a:rPr lang="en-CA" dirty="0"/>
              <a:t> that were paired up with a member of the Ansar.</a:t>
            </a:r>
          </a:p>
          <a:p>
            <a:pPr>
              <a:buFont typeface="Arial" panose="020B0604020202020204" pitchFamily="34" charset="0"/>
              <a:buChar char="•"/>
            </a:pPr>
            <a:r>
              <a:rPr lang="en-CA" dirty="0"/>
              <a:t>He (Rady Allahu </a:t>
            </a:r>
            <a:r>
              <a:rPr lang="en-CA" dirty="0" err="1"/>
              <a:t>Anhu</a:t>
            </a:r>
            <a:r>
              <a:rPr lang="en-CA" dirty="0"/>
              <a:t>) was present at Aqaba, which is a pledge of their allegiance to our Holy Prophet (</a:t>
            </a:r>
            <a:r>
              <a:rPr lang="en-CA" dirty="0" err="1"/>
              <a:t>sallallahu</a:t>
            </a:r>
            <a:r>
              <a:rPr lang="en-CA" dirty="0"/>
              <a:t> </a:t>
            </a:r>
            <a:r>
              <a:rPr lang="en-CA" dirty="0" err="1"/>
              <a:t>alayi</a:t>
            </a:r>
            <a:r>
              <a:rPr lang="en-CA" dirty="0"/>
              <a:t> </a:t>
            </a:r>
            <a:r>
              <a:rPr lang="en-CA" dirty="0" err="1"/>
              <a:t>wasallam</a:t>
            </a:r>
            <a:r>
              <a:rPr lang="en-CA" dirty="0"/>
              <a:t>) for the second time.</a:t>
            </a:r>
          </a:p>
          <a:p>
            <a:pPr>
              <a:buFont typeface="Arial" panose="020B0604020202020204" pitchFamily="34" charset="0"/>
              <a:buChar char="•"/>
            </a:pPr>
            <a:r>
              <a:rPr lang="en-CA" dirty="0"/>
              <a:t>After our Holy Prophet (</a:t>
            </a:r>
            <a:r>
              <a:rPr lang="en-CA" dirty="0" err="1"/>
              <a:t>sallallahu</a:t>
            </a:r>
            <a:r>
              <a:rPr lang="en-CA" dirty="0"/>
              <a:t> </a:t>
            </a:r>
            <a:r>
              <a:rPr lang="en-CA" dirty="0" err="1"/>
              <a:t>alayi</a:t>
            </a:r>
            <a:r>
              <a:rPr lang="en-CA" dirty="0"/>
              <a:t> </a:t>
            </a:r>
            <a:r>
              <a:rPr lang="en-CA" dirty="0" err="1"/>
              <a:t>wasallam</a:t>
            </a:r>
            <a:r>
              <a:rPr lang="en-CA" dirty="0"/>
              <a:t>) passed ahead, </a:t>
            </a:r>
            <a:r>
              <a:rPr lang="en-CA" dirty="0" err="1"/>
              <a:t>Sayyidina</a:t>
            </a:r>
            <a:r>
              <a:rPr lang="en-CA" dirty="0"/>
              <a:t> Uthman </a:t>
            </a:r>
            <a:r>
              <a:rPr lang="en-CA" dirty="0" err="1"/>
              <a:t>Dhun-Nurayn</a:t>
            </a:r>
            <a:r>
              <a:rPr lang="en-CA" dirty="0"/>
              <a:t> (Rady Allahu </a:t>
            </a:r>
            <a:r>
              <a:rPr lang="en-CA" dirty="0" err="1"/>
              <a:t>Anhu</a:t>
            </a:r>
            <a:r>
              <a:rPr lang="en-CA" dirty="0"/>
              <a:t>) taught Islam in </a:t>
            </a:r>
            <a:r>
              <a:rPr lang="en-CA" dirty="0" err="1"/>
              <a:t>Madina</a:t>
            </a:r>
            <a:r>
              <a:rPr lang="en-CA" dirty="0"/>
              <a:t>.</a:t>
            </a:r>
          </a:p>
        </p:txBody>
      </p:sp>
    </p:spTree>
    <p:extLst>
      <p:ext uri="{BB962C8B-B14F-4D97-AF65-F5344CB8AC3E}">
        <p14:creationId xmlns:p14="http://schemas.microsoft.com/office/powerpoint/2010/main" val="1122676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2EF23-26F1-41C8-BC74-21EF9BBAD170}"/>
              </a:ext>
            </a:extLst>
          </p:cNvPr>
          <p:cNvSpPr>
            <a:spLocks noGrp="1"/>
          </p:cNvSpPr>
          <p:nvPr>
            <p:ph type="title"/>
          </p:nvPr>
        </p:nvSpPr>
        <p:spPr/>
        <p:txBody>
          <a:bodyPr/>
          <a:lstStyle/>
          <a:p>
            <a:r>
              <a:rPr lang="en-CA" dirty="0" err="1"/>
              <a:t>Khulafa</a:t>
            </a:r>
            <a:r>
              <a:rPr lang="en-CA" dirty="0"/>
              <a:t> </a:t>
            </a:r>
            <a:r>
              <a:rPr lang="en-CA" dirty="0" err="1"/>
              <a:t>Rashideen</a:t>
            </a:r>
            <a:r>
              <a:rPr lang="en-CA" dirty="0"/>
              <a:t> </a:t>
            </a:r>
          </a:p>
        </p:txBody>
      </p:sp>
      <p:sp>
        <p:nvSpPr>
          <p:cNvPr id="3" name="Content Placeholder 2">
            <a:extLst>
              <a:ext uri="{FF2B5EF4-FFF2-40B4-BE49-F238E27FC236}">
                <a16:creationId xmlns:a16="http://schemas.microsoft.com/office/drawing/2014/main" id="{82CE02B8-2604-4B6D-9372-E27681641560}"/>
              </a:ext>
            </a:extLst>
          </p:cNvPr>
          <p:cNvSpPr>
            <a:spLocks noGrp="1"/>
          </p:cNvSpPr>
          <p:nvPr>
            <p:ph idx="1"/>
          </p:nvPr>
        </p:nvSpPr>
        <p:spPr/>
        <p:txBody>
          <a:bodyPr>
            <a:normAutofit/>
          </a:bodyPr>
          <a:lstStyle/>
          <a:p>
            <a:pPr>
              <a:buFont typeface="Arial" panose="020B0604020202020204" pitchFamily="34" charset="0"/>
              <a:buChar char="•"/>
            </a:pPr>
            <a:r>
              <a:rPr lang="en-CA" sz="2400" dirty="0"/>
              <a:t>After </a:t>
            </a:r>
            <a:r>
              <a:rPr lang="en-CA" sz="2400" dirty="0" err="1"/>
              <a:t>Sayyidina</a:t>
            </a:r>
            <a:r>
              <a:rPr lang="en-CA" sz="2400" dirty="0"/>
              <a:t> Umar (Rady Allahu </a:t>
            </a:r>
            <a:r>
              <a:rPr lang="en-CA" sz="2400" dirty="0" err="1"/>
              <a:t>Anhu</a:t>
            </a:r>
            <a:r>
              <a:rPr lang="en-CA" sz="2400" dirty="0"/>
              <a:t>) passed ahead, he (Rady Allahu </a:t>
            </a:r>
            <a:r>
              <a:rPr lang="en-CA" sz="2400" dirty="0" err="1"/>
              <a:t>Anhu</a:t>
            </a:r>
            <a:r>
              <a:rPr lang="en-CA" sz="2400" dirty="0"/>
              <a:t>) inherited 12 years of leadership.</a:t>
            </a:r>
          </a:p>
          <a:p>
            <a:pPr>
              <a:buFont typeface="Arial" panose="020B0604020202020204" pitchFamily="34" charset="0"/>
              <a:buChar char="•"/>
            </a:pPr>
            <a:r>
              <a:rPr lang="en-CA" sz="2400" dirty="0" err="1"/>
              <a:t>Sayyidina</a:t>
            </a:r>
            <a:r>
              <a:rPr lang="en-CA" sz="2400" dirty="0"/>
              <a:t> Uthman (Rady Allahu </a:t>
            </a:r>
            <a:r>
              <a:rPr lang="en-CA" sz="2400" dirty="0" err="1"/>
              <a:t>Anhu</a:t>
            </a:r>
            <a:r>
              <a:rPr lang="en-CA" sz="2400" dirty="0"/>
              <a:t>) was Khalifa for twelve years.</a:t>
            </a:r>
          </a:p>
          <a:p>
            <a:pPr>
              <a:buFont typeface="Arial" panose="020B0604020202020204" pitchFamily="34" charset="0"/>
              <a:buChar char="•"/>
            </a:pPr>
            <a:r>
              <a:rPr lang="en-CA" sz="2400" dirty="0"/>
              <a:t>He (Rady Allahu </a:t>
            </a:r>
            <a:r>
              <a:rPr lang="en-CA" sz="2400" dirty="0" err="1"/>
              <a:t>Anhu</a:t>
            </a:r>
            <a:r>
              <a:rPr lang="en-CA" sz="2400" dirty="0"/>
              <a:t>) was the third Khalifa after </a:t>
            </a:r>
            <a:r>
              <a:rPr lang="en-CA" sz="2400" dirty="0" err="1"/>
              <a:t>Sayyidina</a:t>
            </a:r>
            <a:r>
              <a:rPr lang="en-CA" sz="2400" dirty="0"/>
              <a:t> Umar (Rady Allahu </a:t>
            </a:r>
            <a:r>
              <a:rPr lang="en-CA" sz="2400" dirty="0" err="1"/>
              <a:t>Anhu</a:t>
            </a:r>
            <a:r>
              <a:rPr lang="en-CA" sz="2400" dirty="0"/>
              <a:t>). </a:t>
            </a:r>
          </a:p>
          <a:p>
            <a:pPr>
              <a:buFont typeface="Arial" panose="020B0604020202020204" pitchFamily="34" charset="0"/>
              <a:buChar char="•"/>
            </a:pPr>
            <a:r>
              <a:rPr lang="en-CA" sz="2400" dirty="0"/>
              <a:t>Islam spread from Morocco in the west to Afghanistan in the east during his time of leadership.</a:t>
            </a:r>
          </a:p>
        </p:txBody>
      </p:sp>
    </p:spTree>
    <p:extLst>
      <p:ext uri="{BB962C8B-B14F-4D97-AF65-F5344CB8AC3E}">
        <p14:creationId xmlns:p14="http://schemas.microsoft.com/office/powerpoint/2010/main" val="3814199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14AB-D700-4B7A-98E2-A80060337DC4}"/>
              </a:ext>
            </a:extLst>
          </p:cNvPr>
          <p:cNvSpPr>
            <a:spLocks noGrp="1"/>
          </p:cNvSpPr>
          <p:nvPr>
            <p:ph type="title"/>
          </p:nvPr>
        </p:nvSpPr>
        <p:spPr/>
        <p:txBody>
          <a:bodyPr/>
          <a:lstStyle/>
          <a:p>
            <a:r>
              <a:rPr lang="en-CA" dirty="0"/>
              <a:t>Biography	</a:t>
            </a:r>
          </a:p>
        </p:txBody>
      </p:sp>
      <p:sp>
        <p:nvSpPr>
          <p:cNvPr id="3" name="Content Placeholder 2">
            <a:extLst>
              <a:ext uri="{FF2B5EF4-FFF2-40B4-BE49-F238E27FC236}">
                <a16:creationId xmlns:a16="http://schemas.microsoft.com/office/drawing/2014/main" id="{48C39E71-3705-4075-BB8E-D80238D4A915}"/>
              </a:ext>
            </a:extLst>
          </p:cNvPr>
          <p:cNvSpPr>
            <a:spLocks noGrp="1"/>
          </p:cNvSpPr>
          <p:nvPr>
            <p:ph idx="1"/>
          </p:nvPr>
        </p:nvSpPr>
        <p:spPr>
          <a:xfrm>
            <a:off x="2933700" y="2438400"/>
            <a:ext cx="8770571" cy="4293704"/>
          </a:xfrm>
        </p:spPr>
        <p:txBody>
          <a:bodyPr>
            <a:normAutofit lnSpcReduction="10000"/>
          </a:bodyPr>
          <a:lstStyle/>
          <a:p>
            <a:pPr>
              <a:buFont typeface="Arial" panose="020B0604020202020204" pitchFamily="34" charset="0"/>
              <a:buChar char="•"/>
            </a:pPr>
            <a:r>
              <a:rPr lang="en-CA" sz="2400" dirty="0"/>
              <a:t>He (Rady Allahu </a:t>
            </a:r>
            <a:r>
              <a:rPr lang="en-CA" sz="2400" dirty="0" err="1"/>
              <a:t>Anhu</a:t>
            </a:r>
            <a:r>
              <a:rPr lang="en-CA" sz="2400" dirty="0"/>
              <a:t>) was born in the 6th year of the elephant (576 </a:t>
            </a:r>
            <a:r>
              <a:rPr lang="en-CA" sz="2400" dirty="0" err="1"/>
              <a:t>C.E</a:t>
            </a:r>
            <a:r>
              <a:rPr lang="en-CA" sz="2400" dirty="0"/>
              <a:t>). He (Rady Allahu </a:t>
            </a:r>
            <a:r>
              <a:rPr lang="en-CA" sz="2400" dirty="0" err="1"/>
              <a:t>Anhu</a:t>
            </a:r>
            <a:r>
              <a:rPr lang="en-CA" sz="2400" dirty="0"/>
              <a:t>) was a member of the tribe of Quraish.</a:t>
            </a:r>
          </a:p>
          <a:p>
            <a:pPr>
              <a:buFont typeface="Arial" panose="020B0604020202020204" pitchFamily="34" charset="0"/>
              <a:buChar char="•"/>
            </a:pPr>
            <a:r>
              <a:rPr lang="en-CA" sz="2400" dirty="0" err="1"/>
              <a:t>Sayyidina</a:t>
            </a:r>
            <a:r>
              <a:rPr lang="en-CA" sz="2400" dirty="0"/>
              <a:t> Uthman (Rady Allahu </a:t>
            </a:r>
            <a:r>
              <a:rPr lang="en-CA" sz="2400" dirty="0" err="1"/>
              <a:t>Anhu</a:t>
            </a:r>
            <a:r>
              <a:rPr lang="en-CA" sz="2400" dirty="0"/>
              <a:t>) was the fifth Muslim to except Islam from our Holy Prophet (</a:t>
            </a:r>
            <a:r>
              <a:rPr lang="en-CA" sz="2400" dirty="0" err="1"/>
              <a:t>sallallahu</a:t>
            </a:r>
            <a:r>
              <a:rPr lang="en-CA" sz="2400" dirty="0"/>
              <a:t> </a:t>
            </a:r>
            <a:r>
              <a:rPr lang="en-CA" sz="2400" dirty="0" err="1"/>
              <a:t>alayi</a:t>
            </a:r>
            <a:r>
              <a:rPr lang="en-CA" sz="2400" dirty="0"/>
              <a:t> </a:t>
            </a:r>
            <a:r>
              <a:rPr lang="en-CA" sz="2400" dirty="0" err="1"/>
              <a:t>wasallam</a:t>
            </a:r>
            <a:r>
              <a:rPr lang="en-CA" sz="2400" dirty="0"/>
              <a:t>). </a:t>
            </a:r>
          </a:p>
          <a:p>
            <a:pPr>
              <a:buFont typeface="Arial" panose="020B0604020202020204" pitchFamily="34" charset="0"/>
              <a:buChar char="•"/>
            </a:pPr>
            <a:r>
              <a:rPr lang="en-CA" sz="2400" dirty="0"/>
              <a:t>He (Rady Allahu </a:t>
            </a:r>
            <a:r>
              <a:rPr lang="en-CA" sz="2400" dirty="0" err="1"/>
              <a:t>Anhu</a:t>
            </a:r>
            <a:r>
              <a:rPr lang="en-CA" sz="2400" dirty="0"/>
              <a:t>) was a Faqih (jurist) and was able to give advice on Islamic matters.</a:t>
            </a:r>
          </a:p>
          <a:p>
            <a:pPr>
              <a:buFont typeface="Arial" panose="020B0604020202020204" pitchFamily="34" charset="0"/>
              <a:buChar char="•"/>
            </a:pPr>
            <a:r>
              <a:rPr lang="en-CA" sz="2400" dirty="0"/>
              <a:t>He (Rady Allahu </a:t>
            </a:r>
            <a:r>
              <a:rPr lang="en-CA" sz="2400" dirty="0" err="1"/>
              <a:t>Anhu</a:t>
            </a:r>
            <a:r>
              <a:rPr lang="en-CA" sz="2400" dirty="0"/>
              <a:t>) came from a rich family in Makkah and was well known to be generous to his fellow Muslims for the sake of Allah.</a:t>
            </a:r>
            <a:endParaRPr lang="en-CA" sz="2400" b="1" dirty="0"/>
          </a:p>
          <a:p>
            <a:pPr>
              <a:buFont typeface="Arial" panose="020B0604020202020204" pitchFamily="34" charset="0"/>
              <a:buChar char="•"/>
            </a:pPr>
            <a:endParaRPr lang="en-CA" dirty="0"/>
          </a:p>
        </p:txBody>
      </p:sp>
    </p:spTree>
    <p:extLst>
      <p:ext uri="{BB962C8B-B14F-4D97-AF65-F5344CB8AC3E}">
        <p14:creationId xmlns:p14="http://schemas.microsoft.com/office/powerpoint/2010/main" val="2502846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21153-7125-4D98-AE6D-336760D8CD99}"/>
              </a:ext>
            </a:extLst>
          </p:cNvPr>
          <p:cNvSpPr>
            <a:spLocks noGrp="1"/>
          </p:cNvSpPr>
          <p:nvPr>
            <p:ph type="title"/>
          </p:nvPr>
        </p:nvSpPr>
        <p:spPr/>
        <p:txBody>
          <a:bodyPr/>
          <a:lstStyle/>
          <a:p>
            <a:r>
              <a:rPr lang="en-CA" dirty="0"/>
              <a:t>Biography continuation </a:t>
            </a:r>
          </a:p>
        </p:txBody>
      </p:sp>
      <p:sp>
        <p:nvSpPr>
          <p:cNvPr id="3" name="Content Placeholder 2">
            <a:extLst>
              <a:ext uri="{FF2B5EF4-FFF2-40B4-BE49-F238E27FC236}">
                <a16:creationId xmlns:a16="http://schemas.microsoft.com/office/drawing/2014/main" id="{A10C5C55-1FC4-4277-A77A-1FA54F9BDDB0}"/>
              </a:ext>
            </a:extLst>
          </p:cNvPr>
          <p:cNvSpPr>
            <a:spLocks noGrp="1"/>
          </p:cNvSpPr>
          <p:nvPr>
            <p:ph idx="1"/>
          </p:nvPr>
        </p:nvSpPr>
        <p:spPr>
          <a:xfrm>
            <a:off x="2933700" y="2438400"/>
            <a:ext cx="8873987" cy="4094922"/>
          </a:xfrm>
        </p:spPr>
        <p:txBody>
          <a:bodyPr>
            <a:normAutofit/>
          </a:bodyPr>
          <a:lstStyle/>
          <a:p>
            <a:pPr>
              <a:buFont typeface="Arial" panose="020B0604020202020204" pitchFamily="34" charset="0"/>
              <a:buChar char="•"/>
            </a:pPr>
            <a:r>
              <a:rPr lang="en-CA" dirty="0" err="1"/>
              <a:t>Sayyidina</a:t>
            </a:r>
            <a:r>
              <a:rPr lang="en-CA" dirty="0"/>
              <a:t> Uthman (Rady Allahu </a:t>
            </a:r>
            <a:r>
              <a:rPr lang="en-CA" dirty="0" err="1"/>
              <a:t>Anhu</a:t>
            </a:r>
            <a:r>
              <a:rPr lang="en-CA" dirty="0"/>
              <a:t>) attained the blessed rank of shaheed (martyrdom). He (Rady Allahu </a:t>
            </a:r>
            <a:r>
              <a:rPr lang="en-CA" dirty="0" err="1"/>
              <a:t>Anhu</a:t>
            </a:r>
            <a:r>
              <a:rPr lang="en-CA" dirty="0"/>
              <a:t>) was treacherously assassinated by traitors while he was in his home reciting the Holy Qur’an. His sacred blood was shed on the pages of the Holy Qur’an.</a:t>
            </a:r>
          </a:p>
          <a:p>
            <a:pPr>
              <a:buFont typeface="Arial" panose="020B0604020202020204" pitchFamily="34" charset="0"/>
              <a:buChar char="•"/>
            </a:pPr>
            <a:r>
              <a:rPr lang="en-CA" dirty="0"/>
              <a:t>He (Rady Allahu </a:t>
            </a:r>
            <a:r>
              <a:rPr lang="en-CA" dirty="0" err="1"/>
              <a:t>Anhu</a:t>
            </a:r>
            <a:r>
              <a:rPr lang="en-CA" dirty="0"/>
              <a:t>) passed ahead at the age of 82. </a:t>
            </a:r>
          </a:p>
          <a:p>
            <a:pPr>
              <a:buFont typeface="Arial" panose="020B0604020202020204" pitchFamily="34" charset="0"/>
              <a:buChar char="•"/>
            </a:pPr>
            <a:r>
              <a:rPr lang="en-CA" dirty="0"/>
              <a:t>His blessed body was laid to rest in Jannat ul </a:t>
            </a:r>
            <a:r>
              <a:rPr lang="en-CA" dirty="0" err="1"/>
              <a:t>Baqi</a:t>
            </a:r>
            <a:r>
              <a:rPr lang="en-CA" dirty="0"/>
              <a:t> in </a:t>
            </a:r>
            <a:r>
              <a:rPr lang="en-CA" dirty="0" err="1"/>
              <a:t>Madina</a:t>
            </a:r>
            <a:r>
              <a:rPr lang="en-CA" dirty="0"/>
              <a:t>.</a:t>
            </a:r>
          </a:p>
        </p:txBody>
      </p:sp>
    </p:spTree>
    <p:extLst>
      <p:ext uri="{BB962C8B-B14F-4D97-AF65-F5344CB8AC3E}">
        <p14:creationId xmlns:p14="http://schemas.microsoft.com/office/powerpoint/2010/main" val="3521782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8A870-AF81-4AC6-8808-7BDA55802412}"/>
              </a:ext>
            </a:extLst>
          </p:cNvPr>
          <p:cNvSpPr>
            <a:spLocks noGrp="1"/>
          </p:cNvSpPr>
          <p:nvPr>
            <p:ph type="title"/>
          </p:nvPr>
        </p:nvSpPr>
        <p:spPr/>
        <p:txBody>
          <a:bodyPr/>
          <a:lstStyle/>
          <a:p>
            <a:r>
              <a:rPr lang="en-CA" dirty="0"/>
              <a:t>His love for the Holy Prophet (</a:t>
            </a:r>
            <a:r>
              <a:rPr lang="en-CA" dirty="0" err="1"/>
              <a:t>sallallahu</a:t>
            </a:r>
            <a:r>
              <a:rPr lang="en-CA" dirty="0"/>
              <a:t> </a:t>
            </a:r>
            <a:r>
              <a:rPr lang="en-CA" dirty="0" err="1"/>
              <a:t>alayi</a:t>
            </a:r>
            <a:r>
              <a:rPr lang="en-CA" dirty="0"/>
              <a:t> </a:t>
            </a:r>
            <a:r>
              <a:rPr lang="en-CA" dirty="0" err="1"/>
              <a:t>wasallam</a:t>
            </a:r>
            <a:r>
              <a:rPr lang="en-CA" dirty="0"/>
              <a:t>)</a:t>
            </a:r>
          </a:p>
        </p:txBody>
      </p:sp>
      <p:sp>
        <p:nvSpPr>
          <p:cNvPr id="3" name="Content Placeholder 2">
            <a:extLst>
              <a:ext uri="{FF2B5EF4-FFF2-40B4-BE49-F238E27FC236}">
                <a16:creationId xmlns:a16="http://schemas.microsoft.com/office/drawing/2014/main" id="{2DE3F002-81D3-4E78-B67A-5D1267CD71A4}"/>
              </a:ext>
            </a:extLst>
          </p:cNvPr>
          <p:cNvSpPr>
            <a:spLocks noGrp="1"/>
          </p:cNvSpPr>
          <p:nvPr>
            <p:ph idx="1"/>
          </p:nvPr>
        </p:nvSpPr>
        <p:spPr>
          <a:xfrm>
            <a:off x="2933700" y="2438399"/>
            <a:ext cx="8913743" cy="4227443"/>
          </a:xfrm>
        </p:spPr>
        <p:txBody>
          <a:bodyPr>
            <a:normAutofit fontScale="92500" lnSpcReduction="20000"/>
          </a:bodyPr>
          <a:lstStyle/>
          <a:p>
            <a:pPr>
              <a:buFont typeface="Arial" panose="020B0604020202020204" pitchFamily="34" charset="0"/>
              <a:buChar char="•"/>
            </a:pPr>
            <a:r>
              <a:rPr lang="en-CA" dirty="0"/>
              <a:t>After the passing of his first wife, </a:t>
            </a:r>
            <a:r>
              <a:rPr lang="en-CA" dirty="0" err="1"/>
              <a:t>Sayyidatina</a:t>
            </a:r>
            <a:r>
              <a:rPr lang="en-CA" dirty="0"/>
              <a:t> </a:t>
            </a:r>
            <a:r>
              <a:rPr lang="en-CA" dirty="0" err="1"/>
              <a:t>Ruqayya</a:t>
            </a:r>
            <a:r>
              <a:rPr lang="en-CA" dirty="0"/>
              <a:t> (Rady Allahu </a:t>
            </a:r>
            <a:r>
              <a:rPr lang="en-CA" dirty="0" err="1"/>
              <a:t>Anha</a:t>
            </a:r>
            <a:r>
              <a:rPr lang="en-CA" dirty="0"/>
              <a:t>), our Holy Prophet (</a:t>
            </a:r>
            <a:r>
              <a:rPr lang="en-CA" dirty="0" err="1"/>
              <a:t>sallallahu</a:t>
            </a:r>
            <a:r>
              <a:rPr lang="en-CA" dirty="0"/>
              <a:t> </a:t>
            </a:r>
            <a:r>
              <a:rPr lang="en-CA" dirty="0" err="1"/>
              <a:t>alayi</a:t>
            </a:r>
            <a:r>
              <a:rPr lang="en-CA" dirty="0"/>
              <a:t> </a:t>
            </a:r>
            <a:r>
              <a:rPr lang="en-CA" dirty="0" err="1"/>
              <a:t>wasallam</a:t>
            </a:r>
            <a:r>
              <a:rPr lang="en-CA" dirty="0"/>
              <a:t>) married his second daughter to </a:t>
            </a:r>
            <a:r>
              <a:rPr lang="en-CA" dirty="0" err="1"/>
              <a:t>Sayyidina</a:t>
            </a:r>
            <a:r>
              <a:rPr lang="en-CA" dirty="0"/>
              <a:t> Uthman (Rady Allahu </a:t>
            </a:r>
            <a:r>
              <a:rPr lang="en-CA" dirty="0" err="1"/>
              <a:t>Anhu</a:t>
            </a:r>
            <a:r>
              <a:rPr lang="en-CA" dirty="0"/>
              <a:t>) , </a:t>
            </a:r>
            <a:r>
              <a:rPr lang="en-CA" dirty="0" err="1"/>
              <a:t>Sayyidatina</a:t>
            </a:r>
            <a:r>
              <a:rPr lang="en-CA" dirty="0"/>
              <a:t> Umm </a:t>
            </a:r>
            <a:r>
              <a:rPr lang="en-CA" dirty="0" err="1"/>
              <a:t>Kulthum</a:t>
            </a:r>
            <a:r>
              <a:rPr lang="en-CA" dirty="0"/>
              <a:t> (Rady Allahu </a:t>
            </a:r>
            <a:r>
              <a:rPr lang="en-CA" dirty="0" err="1"/>
              <a:t>Anha</a:t>
            </a:r>
            <a:r>
              <a:rPr lang="en-CA" dirty="0"/>
              <a:t>) who sadly also passed ahead.</a:t>
            </a:r>
          </a:p>
          <a:p>
            <a:pPr>
              <a:buFont typeface="Arial" panose="020B0604020202020204" pitchFamily="34" charset="0"/>
              <a:buChar char="•"/>
            </a:pPr>
            <a:r>
              <a:rPr lang="en-CA" dirty="0"/>
              <a:t>Our Holy Prophet (</a:t>
            </a:r>
            <a:r>
              <a:rPr lang="en-CA" dirty="0" err="1"/>
              <a:t>sallallahu</a:t>
            </a:r>
            <a:r>
              <a:rPr lang="en-CA" dirty="0"/>
              <a:t> </a:t>
            </a:r>
            <a:r>
              <a:rPr lang="en-CA" dirty="0" err="1"/>
              <a:t>alayi</a:t>
            </a:r>
            <a:r>
              <a:rPr lang="en-CA" dirty="0"/>
              <a:t> </a:t>
            </a:r>
            <a:r>
              <a:rPr lang="en-CA" dirty="0" err="1"/>
              <a:t>wasallam</a:t>
            </a:r>
            <a:r>
              <a:rPr lang="en-CA" dirty="0"/>
              <a:t>) has such deep love for </a:t>
            </a:r>
            <a:r>
              <a:rPr lang="en-CA" dirty="0" err="1"/>
              <a:t>Sayyidina</a:t>
            </a:r>
            <a:r>
              <a:rPr lang="en-CA" dirty="0"/>
              <a:t> Uthman (Rady Allahu </a:t>
            </a:r>
            <a:r>
              <a:rPr lang="en-CA" dirty="0" err="1"/>
              <a:t>Anhu</a:t>
            </a:r>
            <a:r>
              <a:rPr lang="en-CA" dirty="0"/>
              <a:t>) that he (</a:t>
            </a:r>
            <a:r>
              <a:rPr lang="en-CA" dirty="0" err="1"/>
              <a:t>sallallahu</a:t>
            </a:r>
            <a:r>
              <a:rPr lang="en-CA" dirty="0"/>
              <a:t> </a:t>
            </a:r>
            <a:r>
              <a:rPr lang="en-CA" dirty="0" err="1"/>
              <a:t>alayhi</a:t>
            </a:r>
            <a:r>
              <a:rPr lang="en-CA" dirty="0"/>
              <a:t> </a:t>
            </a:r>
            <a:r>
              <a:rPr lang="en-CA" dirty="0" err="1"/>
              <a:t>wasallam</a:t>
            </a:r>
            <a:r>
              <a:rPr lang="en-CA" dirty="0"/>
              <a:t>) informed him that if he (</a:t>
            </a:r>
            <a:r>
              <a:rPr lang="en-CA" dirty="0" err="1"/>
              <a:t>sallallahu</a:t>
            </a:r>
            <a:r>
              <a:rPr lang="en-CA" dirty="0"/>
              <a:t> </a:t>
            </a:r>
            <a:r>
              <a:rPr lang="en-CA" dirty="0" err="1"/>
              <a:t>alayi</a:t>
            </a:r>
            <a:r>
              <a:rPr lang="en-CA" dirty="0"/>
              <a:t> </a:t>
            </a:r>
            <a:r>
              <a:rPr lang="en-CA" dirty="0" err="1"/>
              <a:t>wasallam</a:t>
            </a:r>
            <a:r>
              <a:rPr lang="en-CA" dirty="0"/>
              <a:t>) had a third daughter, he (</a:t>
            </a:r>
            <a:r>
              <a:rPr lang="en-CA" dirty="0" err="1"/>
              <a:t>sallallahu</a:t>
            </a:r>
            <a:r>
              <a:rPr lang="en-CA" dirty="0"/>
              <a:t> </a:t>
            </a:r>
            <a:r>
              <a:rPr lang="en-CA" dirty="0" err="1"/>
              <a:t>alayi</a:t>
            </a:r>
            <a:r>
              <a:rPr lang="en-CA" dirty="0"/>
              <a:t> </a:t>
            </a:r>
            <a:r>
              <a:rPr lang="en-CA" dirty="0" err="1"/>
              <a:t>wasallam</a:t>
            </a:r>
            <a:r>
              <a:rPr lang="en-CA" dirty="0"/>
              <a:t>) would have married her to </a:t>
            </a:r>
            <a:r>
              <a:rPr lang="en-CA" dirty="0" err="1"/>
              <a:t>Sayyidina</a:t>
            </a:r>
            <a:r>
              <a:rPr lang="en-CA" dirty="0"/>
              <a:t> Uthman (Rady Allahu </a:t>
            </a:r>
            <a:r>
              <a:rPr lang="en-CA" dirty="0" err="1"/>
              <a:t>Anhu</a:t>
            </a:r>
            <a:r>
              <a:rPr lang="en-CA" dirty="0"/>
              <a:t>).</a:t>
            </a:r>
          </a:p>
          <a:p>
            <a:pPr>
              <a:buFont typeface="Arial" panose="020B0604020202020204" pitchFamily="34" charset="0"/>
              <a:buChar char="•"/>
            </a:pPr>
            <a:r>
              <a:rPr lang="en-CA" dirty="0"/>
              <a:t>He (Rady Allahu </a:t>
            </a:r>
            <a:r>
              <a:rPr lang="en-CA" dirty="0" err="1"/>
              <a:t>Anhu</a:t>
            </a:r>
            <a:r>
              <a:rPr lang="en-CA" dirty="0"/>
              <a:t>) is a family member of the Holy Prophet (</a:t>
            </a:r>
            <a:r>
              <a:rPr lang="en-CA" dirty="0" err="1"/>
              <a:t>sallallahu</a:t>
            </a:r>
            <a:r>
              <a:rPr lang="en-CA" dirty="0"/>
              <a:t> </a:t>
            </a:r>
            <a:r>
              <a:rPr lang="en-CA" dirty="0" err="1"/>
              <a:t>alayi</a:t>
            </a:r>
            <a:r>
              <a:rPr lang="en-CA" dirty="0"/>
              <a:t> </a:t>
            </a:r>
            <a:r>
              <a:rPr lang="en-CA" dirty="0" err="1"/>
              <a:t>wasallam</a:t>
            </a:r>
            <a:r>
              <a:rPr lang="en-CA" dirty="0"/>
              <a:t>) and was blessed with being one of his closest advisors, writers, and a son in law. </a:t>
            </a:r>
          </a:p>
          <a:p>
            <a:pPr>
              <a:buFont typeface="Arial" panose="020B0604020202020204" pitchFamily="34" charset="0"/>
              <a:buChar char="•"/>
            </a:pPr>
            <a:r>
              <a:rPr lang="en-CA" dirty="0"/>
              <a:t>After our Holy Prophet (</a:t>
            </a:r>
            <a:r>
              <a:rPr lang="en-CA" dirty="0" err="1"/>
              <a:t>Sallallahu</a:t>
            </a:r>
            <a:r>
              <a:rPr lang="en-CA" dirty="0"/>
              <a:t> </a:t>
            </a:r>
            <a:r>
              <a:rPr lang="en-CA" dirty="0" err="1"/>
              <a:t>alayi</a:t>
            </a:r>
            <a:r>
              <a:rPr lang="en-CA" dirty="0"/>
              <a:t> </a:t>
            </a:r>
            <a:r>
              <a:rPr lang="en-CA" dirty="0" err="1"/>
              <a:t>wa</a:t>
            </a:r>
            <a:r>
              <a:rPr lang="en-CA" dirty="0"/>
              <a:t> </a:t>
            </a:r>
            <a:r>
              <a:rPr lang="en-CA" dirty="0" err="1"/>
              <a:t>Sallam</a:t>
            </a:r>
            <a:r>
              <a:rPr lang="en-CA" dirty="0"/>
              <a:t>) passed ahead, </a:t>
            </a:r>
            <a:r>
              <a:rPr lang="en-CA" dirty="0" err="1"/>
              <a:t>Sayyidina</a:t>
            </a:r>
            <a:r>
              <a:rPr lang="en-CA" dirty="0"/>
              <a:t> Uthman (Rady Allahu </a:t>
            </a:r>
            <a:r>
              <a:rPr lang="en-CA" dirty="0" err="1"/>
              <a:t>Anhu</a:t>
            </a:r>
            <a:r>
              <a:rPr lang="en-CA" dirty="0"/>
              <a:t>) assisted </a:t>
            </a:r>
            <a:r>
              <a:rPr lang="en-CA" dirty="0" err="1"/>
              <a:t>Sayyidina</a:t>
            </a:r>
            <a:r>
              <a:rPr lang="en-CA" dirty="0"/>
              <a:t> Abu Bakr (Rady Allahu </a:t>
            </a:r>
            <a:r>
              <a:rPr lang="en-CA" dirty="0" err="1"/>
              <a:t>Anhu</a:t>
            </a:r>
            <a:r>
              <a:rPr lang="en-CA" dirty="0"/>
              <a:t>) first and then after </a:t>
            </a:r>
            <a:r>
              <a:rPr lang="en-CA" dirty="0" err="1"/>
              <a:t>Sayyidina</a:t>
            </a:r>
            <a:r>
              <a:rPr lang="en-CA" dirty="0"/>
              <a:t> Umar (Rady Allahu </a:t>
            </a:r>
            <a:r>
              <a:rPr lang="en-CA" dirty="0" err="1"/>
              <a:t>Anhu</a:t>
            </a:r>
            <a:r>
              <a:rPr lang="en-CA" dirty="0"/>
              <a:t>) during each of their time of leadership.</a:t>
            </a:r>
          </a:p>
        </p:txBody>
      </p:sp>
    </p:spTree>
    <p:extLst>
      <p:ext uri="{BB962C8B-B14F-4D97-AF65-F5344CB8AC3E}">
        <p14:creationId xmlns:p14="http://schemas.microsoft.com/office/powerpoint/2010/main" val="2672257599"/>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Feathered</Template>
  <TotalTime>10570796</TotalTime>
  <Words>1281</Words>
  <Application>Microsoft Office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Schoolbook</vt:lpstr>
      <vt:lpstr>Corbel</vt:lpstr>
      <vt:lpstr>Feathered</vt:lpstr>
      <vt:lpstr> بِسْمِ اللهِ الرَّحْمٰنِ الرَّحِيْمِ </vt:lpstr>
      <vt:lpstr>His acceptance of Islam </vt:lpstr>
      <vt:lpstr>What was he known for?</vt:lpstr>
      <vt:lpstr>What was he known for? Continuation</vt:lpstr>
      <vt:lpstr>What was he known for? Continuation</vt:lpstr>
      <vt:lpstr>Khulafa Rashideen </vt:lpstr>
      <vt:lpstr>Biography </vt:lpstr>
      <vt:lpstr>Biography continuation </vt:lpstr>
      <vt:lpstr>His love for the Holy Prophet (sallallahu alayi wasallam)</vt:lpstr>
      <vt:lpstr>His description and behaviour</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Tasleema</dc:creator>
  <cp:lastModifiedBy>Tasleema</cp:lastModifiedBy>
  <cp:revision>147</cp:revision>
  <dcterms:created xsi:type="dcterms:W3CDTF">2021-01-30T04:16:08Z</dcterms:created>
  <dcterms:modified xsi:type="dcterms:W3CDTF">2021-02-04T01:51:53Z</dcterms:modified>
</cp:coreProperties>
</file>