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0" r:id="rId1"/>
  </p:sldMasterIdLst>
  <p:notesMasterIdLst>
    <p:notesMasterId r:id="rId24"/>
  </p:notesMasterIdLst>
  <p:handoutMasterIdLst>
    <p:handoutMasterId r:id="rId25"/>
  </p:handout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6" r:id="rId16"/>
    <p:sldId id="273" r:id="rId17"/>
    <p:sldId id="269" r:id="rId18"/>
    <p:sldId id="270" r:id="rId19"/>
    <p:sldId id="271" r:id="rId20"/>
    <p:sldId id="274" r:id="rId21"/>
    <p:sldId id="275"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9"/>
    <p:restoredTop sz="94705"/>
  </p:normalViewPr>
  <p:slideViewPr>
    <p:cSldViewPr snapToGrid="0">
      <p:cViewPr>
        <p:scale>
          <a:sx n="120" d="100"/>
          <a:sy n="120" d="100"/>
        </p:scale>
        <p:origin x="144" y="13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48466F-B652-E047-91C4-A01280D95BC9}" type="datetimeFigureOut">
              <a:rPr lang="en-US" smtClean="0"/>
              <a:pPr/>
              <a:t>10/12/2017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D2D763-8775-B040-BD9B-D62D6EF5E9B0}" type="slidenum">
              <a:rPr lang="en-US" smtClean="0"/>
              <a:pPr/>
              <a:t>‹#›</a:t>
            </a:fld>
            <a:endParaRPr lang="en-US"/>
          </a:p>
        </p:txBody>
      </p:sp>
    </p:spTree>
    <p:extLst>
      <p:ext uri="{BB962C8B-B14F-4D97-AF65-F5344CB8AC3E}">
        <p14:creationId xmlns:p14="http://schemas.microsoft.com/office/powerpoint/2010/main" xmlns="" val="1720412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xmlns="" val="189008654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595198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954973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56616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A477F58-DA02-BC4B-AF29-97DBC240CDC7}" type="datetimeFigureOut">
              <a:rPr lang="en-US" smtClean="0"/>
              <a:pPr/>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477F58-DA02-BC4B-AF29-97DBC240CDC7}"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477F58-DA02-BC4B-AF29-97DBC240CDC7}" type="datetimeFigureOut">
              <a:rPr lang="en-US" smtClean="0"/>
              <a:pPr/>
              <a:t>10/12/2017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xmlns="" val="1652760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xmlns="" val="238564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xmlns="" val="2029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extLst>
      <p:ext uri="{BB962C8B-B14F-4D97-AF65-F5344CB8AC3E}">
        <p14:creationId xmlns:p14="http://schemas.microsoft.com/office/powerpoint/2010/main" xmlns="" val="10944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477F58-DA02-BC4B-AF29-97DBC240CDC7}" type="datetimeFigureOut">
              <a:rPr lang="en-US" smtClean="0"/>
              <a:pPr/>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A477F58-DA02-BC4B-AF29-97DBC240CDC7}" type="datetimeFigureOut">
              <a:rPr lang="en-US" smtClean="0"/>
              <a:pPr/>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0A477F58-DA02-BC4B-AF29-97DBC240CDC7}" type="datetimeFigureOut">
              <a:rPr lang="en-US" smtClean="0"/>
              <a:pPr/>
              <a:t>10/12/2017</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A477F58-DA02-BC4B-AF29-97DBC240CDC7}" type="datetimeFigureOut">
              <a:rPr lang="en-US" smtClean="0"/>
              <a:pPr/>
              <a:t>10/12/2017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477F58-DA02-BC4B-AF29-97DBC240CDC7}" type="datetimeFigureOut">
              <a:rPr lang="en-US" smtClean="0"/>
              <a:pPr/>
              <a:t>10/12/2017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77F58-DA02-BC4B-AF29-97DBC240CDC7}" type="datetimeFigureOut">
              <a:rPr lang="en-US" smtClean="0"/>
              <a:pPr/>
              <a:t>10/12/2017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0A477F58-DA02-BC4B-AF29-97DBC240CDC7}" type="datetimeFigureOut">
              <a:rPr lang="en-US" smtClean="0"/>
              <a:pPr/>
              <a:t>10/12/2017</a:t>
            </a:fld>
            <a:endParaRPr lang="en-US"/>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A477F58-DA02-BC4B-AF29-97DBC240CDC7}" type="datetimeFigureOut">
              <a:rPr lang="en-US" smtClean="0"/>
              <a:pPr/>
              <a:t>10/12/2017</a:t>
            </a:fld>
            <a:endParaRPr lang="en-US"/>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0A477F58-DA02-BC4B-AF29-97DBC240CDC7}" type="datetimeFigureOut">
              <a:rPr lang="en-US" smtClean="0"/>
              <a:pPr/>
              <a:t>10/12/2017</a:t>
            </a:fld>
            <a:endParaRPr lang="en-US"/>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lvl="0" algn="r">
              <a:spcBef>
                <a:spcPts val="0"/>
              </a:spcBef>
              <a:buNone/>
            </a:pPr>
            <a:fld id="{00000000-1234-1234-1234-123412341234}" type="slidenum">
              <a:rPr lang="en" sz="1000" smtClean="0">
                <a:solidFill>
                  <a:schemeClr val="accent3"/>
                </a:solidFill>
                <a:latin typeface="Average"/>
                <a:ea typeface="Average"/>
                <a:cs typeface="Average"/>
                <a:sym typeface="Average"/>
              </a:rPr>
              <a:pPr lvl="0" algn="r">
                <a:spcBef>
                  <a:spcPts val="0"/>
                </a:spcBef>
                <a:buNone/>
              </a:pPr>
              <a:t>‹#›</a:t>
            </a:fld>
            <a:endParaRPr lang="en" sz="1000">
              <a:solidFill>
                <a:schemeClr val="accent3"/>
              </a:solidFill>
              <a:latin typeface="Average"/>
              <a:ea typeface="Average"/>
              <a:cs typeface="Average"/>
              <a:sym typeface="Average"/>
            </a:endParaRPr>
          </a:p>
        </p:txBody>
      </p:sp>
    </p:spTree>
    <p:extLst>
      <p:ext uri="{BB962C8B-B14F-4D97-AF65-F5344CB8AC3E}">
        <p14:creationId xmlns:p14="http://schemas.microsoft.com/office/powerpoint/2010/main" xmlns="" val="87726114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9144000" cy="5143500"/>
          </a:xfrm>
          <a:prstGeom prst="rect">
            <a:avLst/>
          </a:prstGeom>
          <a:solidFill>
            <a:schemeClr val="bg1">
              <a:lumMod val="95000"/>
            </a:schemeClr>
          </a:solidFill>
          <a:effectLst/>
        </p:spPr>
      </p:sp>
      <p:pic>
        <p:nvPicPr>
          <p:cNvPr id="3" name="Picture 2"/>
          <p:cNvPicPr>
            <a:picLocks noChangeAspect="1"/>
          </p:cNvPicPr>
          <p:nvPr/>
        </p:nvPicPr>
        <p:blipFill>
          <a:blip r:embed="rId2"/>
          <a:stretch>
            <a:fillRect/>
          </a:stretch>
        </p:blipFill>
        <p:spPr>
          <a:xfrm>
            <a:off x="379170" y="803429"/>
            <a:ext cx="8385660" cy="1635203"/>
          </a:xfrm>
          <a:prstGeom prst="rect">
            <a:avLst/>
          </a:prstGeom>
        </p:spPr>
      </p:pic>
      <p:sp>
        <p:nvSpPr>
          <p:cNvPr id="2" name="Title 1"/>
          <p:cNvSpPr>
            <a:spLocks noGrp="1"/>
          </p:cNvSpPr>
          <p:nvPr>
            <p:ph type="title"/>
          </p:nvPr>
        </p:nvSpPr>
        <p:spPr>
          <a:xfrm>
            <a:off x="1222744" y="2732567"/>
            <a:ext cx="6247904" cy="1818168"/>
          </a:xfrm>
        </p:spPr>
        <p:txBody>
          <a:bodyPr vert="horz" lIns="182880" tIns="182880" rIns="182880" bIns="182880" rtlCol="0" anchor="ctr" anchorCtr="1">
            <a:normAutofit/>
          </a:bodyPr>
          <a:lstStyle/>
          <a:p>
            <a:pPr defTabSz="914400">
              <a:lnSpc>
                <a:spcPct val="150000"/>
              </a:lnSpc>
              <a:spcAft>
                <a:spcPts val="500"/>
              </a:spcAft>
            </a:pPr>
            <a:r>
              <a:rPr lang="en-US" sz="1200" spc="200" dirty="0"/>
              <a:t>In the name of Allah, The most gracious, The most merciful, all praise is for Allah for the blessings he has bestowed upon us and may the peace and blessings of Allah be bestowed upon the beloved Prophet Muhammad (may the peace and blessings of allah be upon him)</a:t>
            </a:r>
          </a:p>
        </p:txBody>
      </p:sp>
    </p:spTree>
    <p:extLst>
      <p:ext uri="{BB962C8B-B14F-4D97-AF65-F5344CB8AC3E}">
        <p14:creationId xmlns:p14="http://schemas.microsoft.com/office/powerpoint/2010/main" xmlns="" val="155162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sz="4000" dirty="0"/>
              <a:t>His </a:t>
            </a:r>
            <a:r>
              <a:rPr lang="en" sz="4000" dirty="0" smtClean="0"/>
              <a:t>Khilafat</a:t>
            </a:r>
            <a:endParaRPr lang="en"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The Election</a:t>
            </a:r>
          </a:p>
        </p:txBody>
      </p:sp>
      <p:sp>
        <p:nvSpPr>
          <p:cNvPr id="115" name="Shape 115"/>
          <p:cNvSpPr txBox="1">
            <a:spLocks noGrp="1"/>
          </p:cNvSpPr>
          <p:nvPr>
            <p:ph type="body" idx="1"/>
          </p:nvPr>
        </p:nvSpPr>
        <p:spPr>
          <a:prstGeom prst="rect">
            <a:avLst/>
          </a:prstGeom>
          <a:ln>
            <a:solidFill>
              <a:srgbClr val="999999"/>
            </a:solidFill>
          </a:ln>
        </p:spPr>
        <p:txBody>
          <a:bodyPr lIns="91425" tIns="91425" rIns="91425" bIns="91425" anchor="t" anchorCtr="0">
            <a:noAutofit/>
          </a:bodyPr>
          <a:lstStyle/>
          <a:p>
            <a:pPr marL="457200" lvl="0" indent="-304800">
              <a:spcAft>
                <a:spcPts val="1600"/>
              </a:spcAft>
              <a:buSzPct val="100000"/>
              <a:buChar char="●"/>
            </a:pPr>
            <a:r>
              <a:rPr lang="en" sz="1800" dirty="0"/>
              <a:t>While the current </a:t>
            </a:r>
            <a:r>
              <a:rPr lang="en" sz="1800" dirty="0" smtClean="0"/>
              <a:t>Khalifa, </a:t>
            </a:r>
            <a:r>
              <a:rPr lang="en" sz="1800" dirty="0" err="1" smtClean="0"/>
              <a:t>Sayyid</a:t>
            </a:r>
            <a:r>
              <a:rPr lang="en-CA" sz="1800" dirty="0" err="1" smtClean="0"/>
              <a:t>i</a:t>
            </a:r>
            <a:r>
              <a:rPr lang="en" sz="1800" dirty="0" err="1" smtClean="0"/>
              <a:t>na</a:t>
            </a:r>
            <a:r>
              <a:rPr lang="en" sz="1800" dirty="0" smtClean="0"/>
              <a:t> ‘Umar (</a:t>
            </a:r>
            <a:r>
              <a:rPr lang="en-CA" sz="1800" dirty="0"/>
              <a:t>may Allah be pleased with him</a:t>
            </a:r>
            <a:r>
              <a:rPr lang="en" sz="1800" dirty="0" smtClean="0"/>
              <a:t>) </a:t>
            </a:r>
            <a:r>
              <a:rPr lang="en" sz="1800" dirty="0"/>
              <a:t>lay on his </a:t>
            </a:r>
            <a:r>
              <a:rPr lang="en" sz="1800" dirty="0" smtClean="0"/>
              <a:t>deathbed</a:t>
            </a:r>
            <a:r>
              <a:rPr lang="en-CA" sz="1800" dirty="0" smtClean="0"/>
              <a:t>, </a:t>
            </a:r>
            <a:r>
              <a:rPr lang="en" sz="1800" dirty="0" smtClean="0"/>
              <a:t>there </a:t>
            </a:r>
            <a:r>
              <a:rPr lang="en" sz="1800" dirty="0"/>
              <a:t>was the dilemma of choosing a </a:t>
            </a:r>
            <a:r>
              <a:rPr lang="en" sz="1800" dirty="0" smtClean="0"/>
              <a:t>successor.</a:t>
            </a:r>
            <a:r>
              <a:rPr lang="en-CA" sz="1800" dirty="0"/>
              <a:t> </a:t>
            </a:r>
            <a:r>
              <a:rPr lang="en" sz="1800" dirty="0" smtClean="0"/>
              <a:t>He </a:t>
            </a:r>
            <a:r>
              <a:rPr lang="en" sz="1800" dirty="0"/>
              <a:t>contemplated between nominating or not nominating his successor because the Prophet </a:t>
            </a:r>
            <a:r>
              <a:rPr lang="en" sz="1800" dirty="0" smtClean="0"/>
              <a:t>(</a:t>
            </a:r>
            <a:r>
              <a:rPr lang="en-CA" sz="1800" dirty="0" smtClean="0"/>
              <a:t>may the peace and blessings of Allah be upon him</a:t>
            </a:r>
            <a:r>
              <a:rPr lang="en" sz="1800" dirty="0" smtClean="0"/>
              <a:t>) </a:t>
            </a:r>
            <a:r>
              <a:rPr lang="en" sz="1800" dirty="0"/>
              <a:t>did not nominate a successor whereas </a:t>
            </a:r>
            <a:r>
              <a:rPr lang="en" sz="1800" dirty="0" err="1" smtClean="0"/>
              <a:t>Sayyid</a:t>
            </a:r>
            <a:r>
              <a:rPr lang="en-CA" sz="1800" dirty="0" err="1" smtClean="0"/>
              <a:t>i</a:t>
            </a:r>
            <a:r>
              <a:rPr lang="en" sz="1800" dirty="0" err="1" smtClean="0"/>
              <a:t>na</a:t>
            </a:r>
            <a:r>
              <a:rPr lang="en" sz="1800" dirty="0" smtClean="0"/>
              <a:t> Abu </a:t>
            </a:r>
            <a:r>
              <a:rPr lang="en" sz="1800" dirty="0"/>
              <a:t>Bakr </a:t>
            </a:r>
            <a:r>
              <a:rPr lang="en" sz="1800" dirty="0" smtClean="0"/>
              <a:t>(</a:t>
            </a:r>
            <a:r>
              <a:rPr lang="en-CA" sz="1800" dirty="0"/>
              <a:t>may Allah be pleased with him</a:t>
            </a:r>
            <a:r>
              <a:rPr lang="en" sz="1800" dirty="0" smtClean="0"/>
              <a:t>) </a:t>
            </a:r>
            <a:r>
              <a:rPr lang="en" sz="1800" dirty="0"/>
              <a:t>nominated a </a:t>
            </a:r>
            <a:r>
              <a:rPr lang="en" sz="1800" dirty="0" smtClean="0"/>
              <a:t>successor</a:t>
            </a:r>
            <a:endParaRPr lang="en" sz="1800" dirty="0"/>
          </a:p>
          <a:p>
            <a:pPr marL="457200" lvl="0" indent="-304800">
              <a:spcAft>
                <a:spcPts val="1600"/>
              </a:spcAft>
              <a:buSzPct val="100000"/>
              <a:buChar char="●"/>
            </a:pPr>
            <a:r>
              <a:rPr lang="en" sz="1800" dirty="0" err="1" smtClean="0"/>
              <a:t>Sayyid</a:t>
            </a:r>
            <a:r>
              <a:rPr lang="en-CA" sz="1800" dirty="0" err="1" smtClean="0"/>
              <a:t>i</a:t>
            </a:r>
            <a:r>
              <a:rPr lang="en" sz="1800" dirty="0" err="1" smtClean="0"/>
              <a:t>na</a:t>
            </a:r>
            <a:r>
              <a:rPr lang="en" sz="1800" dirty="0" smtClean="0"/>
              <a:t> ‘Umar (</a:t>
            </a:r>
            <a:r>
              <a:rPr lang="en-CA" sz="1800" dirty="0"/>
              <a:t>may Allah be pleased with him</a:t>
            </a:r>
            <a:r>
              <a:rPr lang="en" sz="1800" dirty="0" smtClean="0"/>
              <a:t>) </a:t>
            </a:r>
            <a:r>
              <a:rPr lang="en" sz="1800" dirty="0"/>
              <a:t>eventually decided to make a committee of eligible candidates and then leave them to choose one of themselves </a:t>
            </a:r>
          </a:p>
          <a:p>
            <a:pPr marL="457200" lvl="0" indent="-304800">
              <a:spcAft>
                <a:spcPts val="1600"/>
              </a:spcAft>
              <a:buSzPct val="100000"/>
              <a:buChar char="●"/>
            </a:pPr>
            <a:r>
              <a:rPr lang="en" sz="1800" dirty="0"/>
              <a:t>The committee consisted of  </a:t>
            </a:r>
            <a:r>
              <a:rPr lang="en" sz="1800" dirty="0" err="1" smtClean="0"/>
              <a:t>Sayyid</a:t>
            </a:r>
            <a:r>
              <a:rPr lang="en-CA" sz="1800" dirty="0" err="1" smtClean="0"/>
              <a:t>i</a:t>
            </a:r>
            <a:r>
              <a:rPr lang="en" sz="1800" dirty="0" err="1" smtClean="0"/>
              <a:t>na</a:t>
            </a:r>
            <a:r>
              <a:rPr lang="en" sz="1800" dirty="0" smtClean="0"/>
              <a:t> ‘Ali </a:t>
            </a:r>
            <a:r>
              <a:rPr lang="en" sz="1800" dirty="0"/>
              <a:t>ibn Abi Talib, </a:t>
            </a:r>
            <a:r>
              <a:rPr lang="en" sz="1800" dirty="0" err="1" smtClean="0"/>
              <a:t>Sayyid</a:t>
            </a:r>
            <a:r>
              <a:rPr lang="en-CA" sz="1800" dirty="0" err="1" smtClean="0"/>
              <a:t>i</a:t>
            </a:r>
            <a:r>
              <a:rPr lang="en" sz="1800" dirty="0" err="1" smtClean="0"/>
              <a:t>na</a:t>
            </a:r>
            <a:r>
              <a:rPr lang="en" sz="1800" dirty="0" smtClean="0"/>
              <a:t> </a:t>
            </a:r>
            <a:r>
              <a:rPr lang="en-CA" sz="1800" dirty="0" smtClean="0"/>
              <a:t>‘</a:t>
            </a:r>
            <a:r>
              <a:rPr lang="en" sz="1800" dirty="0" err="1" smtClean="0"/>
              <a:t>Uthman</a:t>
            </a:r>
            <a:r>
              <a:rPr lang="en" sz="1800" dirty="0" smtClean="0"/>
              <a:t> </a:t>
            </a:r>
            <a:r>
              <a:rPr lang="en" sz="1800" dirty="0"/>
              <a:t>ibn </a:t>
            </a:r>
            <a:r>
              <a:rPr lang="en" sz="1800" dirty="0" smtClean="0"/>
              <a:t>‘Affan</a:t>
            </a:r>
            <a:r>
              <a:rPr lang="en" sz="1800" dirty="0"/>
              <a:t>, </a:t>
            </a:r>
            <a:r>
              <a:rPr lang="en-CA" sz="1800" dirty="0" err="1" smtClean="0"/>
              <a:t>Hazrat</a:t>
            </a:r>
            <a:r>
              <a:rPr lang="en-CA" sz="1800" dirty="0" smtClean="0"/>
              <a:t> </a:t>
            </a:r>
            <a:r>
              <a:rPr lang="en-CA" sz="1800" dirty="0" err="1" smtClean="0"/>
              <a:t>Sa’d</a:t>
            </a:r>
            <a:r>
              <a:rPr lang="en-CA" sz="1800" dirty="0" smtClean="0"/>
              <a:t> ibn Abi </a:t>
            </a:r>
            <a:r>
              <a:rPr lang="en-CA" sz="1800" dirty="0" err="1" smtClean="0"/>
              <a:t>Waqqas</a:t>
            </a:r>
            <a:r>
              <a:rPr lang="en-CA" sz="1800" dirty="0" smtClean="0"/>
              <a:t>, </a:t>
            </a:r>
            <a:r>
              <a:rPr lang="en-CA" sz="1800" dirty="0" err="1" smtClean="0"/>
              <a:t>Hazrat</a:t>
            </a:r>
            <a:r>
              <a:rPr lang="en-CA" sz="1800" dirty="0" smtClean="0"/>
              <a:t> </a:t>
            </a:r>
            <a:r>
              <a:rPr lang="en-CA" sz="1800" dirty="0" err="1" smtClean="0"/>
              <a:t>Talha</a:t>
            </a:r>
            <a:r>
              <a:rPr lang="en-CA" sz="1800" dirty="0" smtClean="0"/>
              <a:t> ibn ‘</a:t>
            </a:r>
            <a:r>
              <a:rPr lang="en-CA" sz="1800" dirty="0" err="1" smtClean="0"/>
              <a:t>Ubaidullah</a:t>
            </a:r>
            <a:r>
              <a:rPr lang="en-CA" sz="1800" dirty="0" smtClean="0"/>
              <a:t>, </a:t>
            </a:r>
            <a:r>
              <a:rPr lang="en-CA" sz="1800" dirty="0" err="1" smtClean="0"/>
              <a:t>Hazrat</a:t>
            </a:r>
            <a:r>
              <a:rPr lang="en-CA" sz="1800" dirty="0" smtClean="0"/>
              <a:t> </a:t>
            </a:r>
            <a:r>
              <a:rPr lang="en-CA" sz="1800" dirty="0" err="1" smtClean="0"/>
              <a:t>Zubair</a:t>
            </a:r>
            <a:r>
              <a:rPr lang="en-CA" sz="1800" dirty="0" smtClean="0"/>
              <a:t> ibn ‘</a:t>
            </a:r>
            <a:r>
              <a:rPr lang="en-CA" sz="1800" dirty="0" err="1" smtClean="0"/>
              <a:t>Awwam</a:t>
            </a:r>
            <a:r>
              <a:rPr lang="en-CA" sz="1800" dirty="0" smtClean="0"/>
              <a:t>, and </a:t>
            </a:r>
            <a:r>
              <a:rPr lang="en-CA" sz="1800" dirty="0" err="1" smtClean="0"/>
              <a:t>Hazrat</a:t>
            </a:r>
            <a:r>
              <a:rPr lang="en-CA" sz="1800" dirty="0" smtClean="0"/>
              <a:t> </a:t>
            </a:r>
            <a:r>
              <a:rPr lang="en" sz="1800" dirty="0" err="1" smtClean="0"/>
              <a:t>Abdur</a:t>
            </a:r>
            <a:r>
              <a:rPr lang="en" sz="1800" dirty="0" smtClean="0"/>
              <a:t> </a:t>
            </a:r>
            <a:r>
              <a:rPr lang="en" sz="1800" dirty="0"/>
              <a:t>Rahman ibn </a:t>
            </a:r>
            <a:r>
              <a:rPr lang="en" sz="1800" dirty="0" smtClean="0"/>
              <a:t>‘</a:t>
            </a:r>
            <a:r>
              <a:rPr lang="en" sz="1800" dirty="0" err="1" smtClean="0"/>
              <a:t>Awf</a:t>
            </a:r>
            <a:r>
              <a:rPr lang="en" sz="1800" dirty="0" smtClean="0"/>
              <a:t> (</a:t>
            </a:r>
            <a:r>
              <a:rPr lang="en-CA" sz="1800" dirty="0"/>
              <a:t>may Allah be pleased with </a:t>
            </a:r>
            <a:r>
              <a:rPr lang="en-CA" sz="1800" dirty="0" smtClean="0"/>
              <a:t>them all</a:t>
            </a:r>
            <a:r>
              <a:rPr lang="en" sz="1800" dirty="0" smtClean="0"/>
              <a:t>)</a:t>
            </a:r>
            <a:endParaRPr lang="en" sz="1800" dirty="0"/>
          </a:p>
          <a:p>
            <a:pPr lvl="0">
              <a:spcBef>
                <a:spcPts val="0"/>
              </a:spcBef>
              <a:spcAft>
                <a:spcPts val="1600"/>
              </a:spcAft>
              <a:buNone/>
            </a:pPr>
            <a:endParaRP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The Election </a:t>
            </a:r>
            <a:r>
              <a:rPr lang="en" sz="2800" dirty="0" smtClean="0"/>
              <a:t>(continued)</a:t>
            </a:r>
            <a:endParaRPr lang="en" sz="2800" dirty="0"/>
          </a:p>
        </p:txBody>
      </p:sp>
      <p:sp>
        <p:nvSpPr>
          <p:cNvPr id="121" name="Shape 121"/>
          <p:cNvSpPr txBox="1">
            <a:spLocks noGrp="1"/>
          </p:cNvSpPr>
          <p:nvPr>
            <p:ph type="body" idx="1"/>
          </p:nvPr>
        </p:nvSpPr>
        <p:spPr>
          <a:xfrm>
            <a:off x="311700" y="1152474"/>
            <a:ext cx="8520600" cy="3525851"/>
          </a:xfrm>
          <a:prstGeom prst="rect">
            <a:avLst/>
          </a:prstGeom>
          <a:ln>
            <a:solidFill>
              <a:srgbClr val="999999"/>
            </a:solidFill>
          </a:ln>
        </p:spPr>
        <p:txBody>
          <a:bodyPr lIns="91425" tIns="91425" rIns="91425" bIns="91425" anchor="t" anchorCtr="0">
            <a:noAutofit/>
          </a:bodyPr>
          <a:lstStyle/>
          <a:p>
            <a:pPr marL="457200" lvl="0" indent="-304800">
              <a:spcAft>
                <a:spcPts val="1000"/>
              </a:spcAft>
              <a:buSzPct val="100000"/>
              <a:buChar char="●"/>
            </a:pPr>
            <a:r>
              <a:rPr lang="en" sz="1600" dirty="0"/>
              <a:t>When the committee was </a:t>
            </a:r>
            <a:r>
              <a:rPr lang="en" sz="1600" dirty="0" smtClean="0"/>
              <a:t>made, Hazrat </a:t>
            </a:r>
            <a:r>
              <a:rPr lang="en" sz="1600" dirty="0" err="1" smtClean="0"/>
              <a:t>Talhah</a:t>
            </a:r>
            <a:r>
              <a:rPr lang="en" sz="1600" dirty="0" smtClean="0"/>
              <a:t> (</a:t>
            </a:r>
            <a:r>
              <a:rPr lang="en-CA" sz="1600" dirty="0"/>
              <a:t>may Allah be pleased with him</a:t>
            </a:r>
            <a:r>
              <a:rPr lang="en" sz="1600" dirty="0" smtClean="0"/>
              <a:t>) </a:t>
            </a:r>
            <a:r>
              <a:rPr lang="en" sz="1600" dirty="0"/>
              <a:t>was not in Madinah so the remaining members met </a:t>
            </a:r>
            <a:r>
              <a:rPr lang="en" sz="1600" dirty="0" smtClean="0"/>
              <a:t>to choose the new </a:t>
            </a:r>
            <a:r>
              <a:rPr lang="en" sz="1600" dirty="0" err="1" smtClean="0"/>
              <a:t>Khalifa</a:t>
            </a:r>
            <a:r>
              <a:rPr lang="en" sz="1600" dirty="0" smtClean="0"/>
              <a:t>.</a:t>
            </a:r>
            <a:r>
              <a:rPr lang="en-CA" sz="1600" dirty="0"/>
              <a:t> </a:t>
            </a:r>
            <a:r>
              <a:rPr lang="en-CA" sz="1600" dirty="0" smtClean="0"/>
              <a:t> </a:t>
            </a:r>
            <a:r>
              <a:rPr lang="en" sz="1600" dirty="0" smtClean="0"/>
              <a:t>After </a:t>
            </a:r>
            <a:r>
              <a:rPr lang="en" sz="1600" dirty="0"/>
              <a:t>many days of deliberation, on the fourth day after the passing ahead of </a:t>
            </a:r>
            <a:r>
              <a:rPr lang="en" sz="1600" dirty="0" err="1" smtClean="0"/>
              <a:t>Sayyid</a:t>
            </a:r>
            <a:r>
              <a:rPr lang="en-CA" sz="1600" dirty="0" err="1" smtClean="0"/>
              <a:t>i</a:t>
            </a:r>
            <a:r>
              <a:rPr lang="en" sz="1600" dirty="0" err="1" smtClean="0"/>
              <a:t>na</a:t>
            </a:r>
            <a:r>
              <a:rPr lang="en" sz="1600" dirty="0" smtClean="0"/>
              <a:t> ‘Umar (</a:t>
            </a:r>
            <a:r>
              <a:rPr lang="en-CA" sz="1600" dirty="0"/>
              <a:t>may Allah be pleased with him</a:t>
            </a:r>
            <a:r>
              <a:rPr lang="en" sz="1600" dirty="0" smtClean="0"/>
              <a:t>) </a:t>
            </a:r>
            <a:r>
              <a:rPr lang="en" sz="1600" dirty="0"/>
              <a:t>the Muslims gathered in the Prophet’s </a:t>
            </a:r>
            <a:r>
              <a:rPr lang="en" sz="1600" dirty="0" smtClean="0"/>
              <a:t>masjid in Madinah</a:t>
            </a:r>
            <a:endParaRPr lang="en" sz="1600" dirty="0"/>
          </a:p>
          <a:p>
            <a:pPr marL="457200" lvl="0" indent="-304800">
              <a:spcAft>
                <a:spcPts val="1000"/>
              </a:spcAft>
              <a:buSzPct val="100000"/>
              <a:buChar char="●"/>
            </a:pPr>
            <a:r>
              <a:rPr lang="en" sz="1600" dirty="0" smtClean="0"/>
              <a:t>Hazrat Abdur </a:t>
            </a:r>
            <a:r>
              <a:rPr lang="en" sz="1600" dirty="0"/>
              <a:t>Rahman ibn </a:t>
            </a:r>
            <a:r>
              <a:rPr lang="en" sz="1600" dirty="0" err="1"/>
              <a:t>Awf</a:t>
            </a:r>
            <a:r>
              <a:rPr lang="en" sz="1600" dirty="0"/>
              <a:t> </a:t>
            </a:r>
            <a:r>
              <a:rPr lang="en" sz="1600" dirty="0" smtClean="0"/>
              <a:t>(</a:t>
            </a:r>
            <a:r>
              <a:rPr lang="en-CA" sz="1600" dirty="0"/>
              <a:t>may Allah be pleased with him</a:t>
            </a:r>
            <a:r>
              <a:rPr lang="en" sz="1600" dirty="0" smtClean="0"/>
              <a:t>) </a:t>
            </a:r>
            <a:r>
              <a:rPr lang="en" sz="1600" dirty="0"/>
              <a:t>spoke to the </a:t>
            </a:r>
            <a:r>
              <a:rPr lang="en" sz="1600" dirty="0" smtClean="0"/>
              <a:t>committee members </a:t>
            </a:r>
            <a:r>
              <a:rPr lang="en" sz="1600" dirty="0"/>
              <a:t>recounting the process of electing a successor. </a:t>
            </a:r>
            <a:r>
              <a:rPr lang="en" sz="1600" dirty="0" smtClean="0"/>
              <a:t>Finally, </a:t>
            </a:r>
            <a:r>
              <a:rPr lang="en" sz="1600" dirty="0"/>
              <a:t>t</a:t>
            </a:r>
            <a:r>
              <a:rPr lang="en" sz="1600" dirty="0" smtClean="0"/>
              <a:t>he </a:t>
            </a:r>
            <a:r>
              <a:rPr lang="en" sz="1600" dirty="0"/>
              <a:t>choice was between </a:t>
            </a:r>
            <a:r>
              <a:rPr lang="en" sz="1600" dirty="0" err="1" smtClean="0"/>
              <a:t>Sayyid</a:t>
            </a:r>
            <a:r>
              <a:rPr lang="en-CA" sz="1600" dirty="0" err="1" smtClean="0"/>
              <a:t>i</a:t>
            </a:r>
            <a:r>
              <a:rPr lang="en" sz="1600" dirty="0" err="1" smtClean="0"/>
              <a:t>na</a:t>
            </a:r>
            <a:r>
              <a:rPr lang="en" sz="1600" dirty="0" smtClean="0"/>
              <a:t> Ali </a:t>
            </a:r>
            <a:r>
              <a:rPr lang="en" sz="1600" dirty="0"/>
              <a:t>and </a:t>
            </a:r>
            <a:r>
              <a:rPr lang="en" sz="1600" dirty="0" err="1" smtClean="0"/>
              <a:t>Sayyid</a:t>
            </a:r>
            <a:r>
              <a:rPr lang="en-CA" sz="1600" dirty="0" err="1" smtClean="0"/>
              <a:t>i</a:t>
            </a:r>
            <a:r>
              <a:rPr lang="en" sz="1600" dirty="0" err="1" smtClean="0"/>
              <a:t>na</a:t>
            </a:r>
            <a:r>
              <a:rPr lang="en" sz="1600" dirty="0" smtClean="0"/>
              <a:t> </a:t>
            </a:r>
            <a:r>
              <a:rPr lang="en" sz="1600" dirty="0" err="1" smtClean="0"/>
              <a:t>Uthman</a:t>
            </a:r>
            <a:r>
              <a:rPr lang="en" sz="1600" dirty="0" smtClean="0"/>
              <a:t> (</a:t>
            </a:r>
            <a:r>
              <a:rPr lang="en-CA" sz="1600" dirty="0"/>
              <a:t>may Allah be pleased with </a:t>
            </a:r>
            <a:r>
              <a:rPr lang="en-CA" sz="1600" dirty="0" smtClean="0"/>
              <a:t>them both</a:t>
            </a:r>
            <a:r>
              <a:rPr lang="en" sz="1600" dirty="0" smtClean="0"/>
              <a:t>). </a:t>
            </a:r>
            <a:r>
              <a:rPr lang="en" sz="1600" dirty="0"/>
              <a:t>H</a:t>
            </a:r>
            <a:r>
              <a:rPr lang="en" sz="1600" dirty="0" smtClean="0"/>
              <a:t>e </a:t>
            </a:r>
            <a:r>
              <a:rPr lang="en" sz="1600" dirty="0"/>
              <a:t>discussed the merits of both of </a:t>
            </a:r>
            <a:r>
              <a:rPr lang="en" sz="1600" dirty="0" smtClean="0"/>
              <a:t>them. </a:t>
            </a:r>
            <a:r>
              <a:rPr lang="en" sz="1600" dirty="0"/>
              <a:t>A</a:t>
            </a:r>
            <a:r>
              <a:rPr lang="en" sz="1600" dirty="0" smtClean="0"/>
              <a:t>fter </a:t>
            </a:r>
            <a:r>
              <a:rPr lang="en" sz="1600" dirty="0"/>
              <a:t>consulting the people it was seen that the majority </a:t>
            </a:r>
            <a:r>
              <a:rPr lang="en" sz="1600" dirty="0" smtClean="0"/>
              <a:t>of the commit</a:t>
            </a:r>
            <a:r>
              <a:rPr lang="en-IN" sz="1600" dirty="0" smtClean="0"/>
              <a:t>t</a:t>
            </a:r>
            <a:r>
              <a:rPr lang="en" sz="1600" dirty="0" smtClean="0"/>
              <a:t>ee were </a:t>
            </a:r>
            <a:r>
              <a:rPr lang="en" sz="1600" dirty="0"/>
              <a:t>in favor of </a:t>
            </a:r>
            <a:r>
              <a:rPr lang="en" sz="1600" dirty="0" err="1" smtClean="0"/>
              <a:t>Sayyid</a:t>
            </a:r>
            <a:r>
              <a:rPr lang="en-CA" sz="1600" dirty="0" err="1"/>
              <a:t>i</a:t>
            </a:r>
            <a:r>
              <a:rPr lang="en" sz="1600" dirty="0" err="1" smtClean="0"/>
              <a:t>na</a:t>
            </a:r>
            <a:r>
              <a:rPr lang="en" sz="1600" dirty="0" smtClean="0"/>
              <a:t> </a:t>
            </a:r>
            <a:r>
              <a:rPr lang="en" sz="1600" dirty="0" err="1" smtClean="0"/>
              <a:t>Uthman</a:t>
            </a:r>
            <a:r>
              <a:rPr lang="en" sz="1600" dirty="0" smtClean="0"/>
              <a:t> (</a:t>
            </a:r>
            <a:r>
              <a:rPr lang="en-CA" sz="1600" dirty="0"/>
              <a:t>may Allah be pleased with him</a:t>
            </a:r>
            <a:r>
              <a:rPr lang="en" sz="1600" dirty="0" smtClean="0"/>
              <a:t>) </a:t>
            </a:r>
            <a:r>
              <a:rPr lang="en" sz="1600" dirty="0"/>
              <a:t>to be the </a:t>
            </a:r>
            <a:r>
              <a:rPr lang="en" sz="1600" dirty="0" smtClean="0"/>
              <a:t>successor</a:t>
            </a:r>
            <a:endParaRPr lang="en" sz="1600" dirty="0"/>
          </a:p>
          <a:p>
            <a:pPr marL="457200" lvl="0" indent="-304800">
              <a:spcAft>
                <a:spcPts val="1000"/>
              </a:spcAft>
              <a:buSzPct val="100000"/>
              <a:buChar char="●"/>
            </a:pPr>
            <a:r>
              <a:rPr lang="en" sz="1600" dirty="0" smtClean="0"/>
              <a:t>Hazrat Abdur </a:t>
            </a:r>
            <a:r>
              <a:rPr lang="en" sz="1600" dirty="0"/>
              <a:t>Rahman ibn </a:t>
            </a:r>
            <a:r>
              <a:rPr lang="en" sz="1600" dirty="0" err="1"/>
              <a:t>Awf</a:t>
            </a:r>
            <a:r>
              <a:rPr lang="en" sz="1600" dirty="0"/>
              <a:t> </a:t>
            </a:r>
            <a:r>
              <a:rPr lang="en" sz="1600" dirty="0" smtClean="0"/>
              <a:t>(</a:t>
            </a:r>
            <a:r>
              <a:rPr lang="en-CA" sz="1600" dirty="0"/>
              <a:t>may Allah be pleased with him</a:t>
            </a:r>
            <a:r>
              <a:rPr lang="en" sz="1600" dirty="0" smtClean="0"/>
              <a:t>) </a:t>
            </a:r>
            <a:r>
              <a:rPr lang="en" sz="1600" dirty="0"/>
              <a:t>then took the oath of allegiance to </a:t>
            </a:r>
            <a:r>
              <a:rPr lang="en" sz="1600" dirty="0" smtClean="0"/>
              <a:t>him </a:t>
            </a:r>
            <a:r>
              <a:rPr lang="en" sz="1600" dirty="0"/>
              <a:t>as the </a:t>
            </a:r>
            <a:r>
              <a:rPr lang="en" sz="1600" dirty="0" smtClean="0"/>
              <a:t>Khalifa </a:t>
            </a:r>
            <a:r>
              <a:rPr lang="en" sz="1600" dirty="0"/>
              <a:t>and then the rest </a:t>
            </a:r>
            <a:r>
              <a:rPr lang="en" sz="1600" dirty="0" smtClean="0"/>
              <a:t>of the commitee </a:t>
            </a:r>
            <a:r>
              <a:rPr lang="en" sz="1600" dirty="0"/>
              <a:t>gathered in the </a:t>
            </a:r>
            <a:r>
              <a:rPr lang="en" sz="1600" dirty="0" smtClean="0"/>
              <a:t>masjid and </a:t>
            </a:r>
            <a:r>
              <a:rPr lang="en" sz="1600" dirty="0"/>
              <a:t>also took the oath of </a:t>
            </a:r>
            <a:r>
              <a:rPr lang="en" sz="1600" dirty="0" smtClean="0"/>
              <a:t>allegiance</a:t>
            </a:r>
            <a:endParaRPr lang="en" sz="1600" dirty="0"/>
          </a:p>
          <a:p>
            <a:pPr lvl="0" rtl="0">
              <a:spcBef>
                <a:spcPts val="0"/>
              </a:spcBef>
              <a:buNone/>
            </a:pPr>
            <a:endParaRPr sz="1200" dirty="0"/>
          </a:p>
          <a:p>
            <a:pPr lvl="0">
              <a:spcBef>
                <a:spcPts val="0"/>
              </a:spcBef>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50188" y="148856"/>
            <a:ext cx="5431905" cy="755700"/>
          </a:xfrm>
          <a:prstGeom prst="rect">
            <a:avLst/>
          </a:prstGeom>
          <a:ln w="9525" cap="flat" cmpd="sng">
            <a:solidFill>
              <a:srgbClr val="999999"/>
            </a:solidFill>
            <a:prstDash val="solid"/>
            <a:round/>
            <a:headEnd type="none" w="med" len="med"/>
            <a:tailEnd type="none" w="med" len="med"/>
          </a:ln>
        </p:spPr>
        <p:txBody>
          <a:bodyPr lIns="91425" tIns="91425" rIns="91425" bIns="91425" anchor="b" anchorCtr="0">
            <a:noAutofit/>
          </a:bodyPr>
          <a:lstStyle/>
          <a:p>
            <a:pPr lvl="0" rtl="0">
              <a:spcBef>
                <a:spcPts val="0"/>
              </a:spcBef>
              <a:buNone/>
            </a:pPr>
            <a:r>
              <a:rPr lang="en" sz="2800" dirty="0"/>
              <a:t>Military campaigns</a:t>
            </a:r>
          </a:p>
        </p:txBody>
      </p:sp>
      <p:sp>
        <p:nvSpPr>
          <p:cNvPr id="127" name="Shape 127"/>
          <p:cNvSpPr txBox="1">
            <a:spLocks noGrp="1"/>
          </p:cNvSpPr>
          <p:nvPr>
            <p:ph type="body" idx="1"/>
          </p:nvPr>
        </p:nvSpPr>
        <p:spPr>
          <a:xfrm>
            <a:off x="150188" y="988330"/>
            <a:ext cx="5431905" cy="4040870"/>
          </a:xfrm>
          <a:prstGeom prst="rect">
            <a:avLst/>
          </a:prstGeom>
          <a:ln w="9525" cap="flat" cmpd="sng">
            <a:solidFill>
              <a:srgbClr val="999999"/>
            </a:solidFill>
            <a:prstDash val="solid"/>
            <a:round/>
            <a:headEnd type="none" w="med" len="med"/>
            <a:tailEnd type="none" w="med" len="med"/>
          </a:ln>
        </p:spPr>
        <p:txBody>
          <a:bodyPr lIns="91425" tIns="91425" rIns="91425" bIns="91425" anchor="t" anchorCtr="0">
            <a:noAutofit/>
          </a:bodyPr>
          <a:lstStyle/>
          <a:p>
            <a:pPr marL="457200" lvl="0" indent="-304800" rtl="0">
              <a:lnSpc>
                <a:spcPct val="100000"/>
              </a:lnSpc>
              <a:spcBef>
                <a:spcPts val="0"/>
              </a:spcBef>
              <a:buSzPct val="100000"/>
              <a:buChar char="●"/>
            </a:pPr>
            <a:r>
              <a:rPr lang="en" sz="1400" dirty="0"/>
              <a:t>Reconquering Alexandria</a:t>
            </a:r>
          </a:p>
          <a:p>
            <a:pPr marL="457200" lvl="0" indent="-228600" rtl="0">
              <a:lnSpc>
                <a:spcPct val="100000"/>
              </a:lnSpc>
              <a:spcBef>
                <a:spcPts val="0"/>
              </a:spcBef>
              <a:buChar char="●"/>
            </a:pPr>
            <a:r>
              <a:rPr lang="en" sz="1400" dirty="0"/>
              <a:t>Conquest of North Africa</a:t>
            </a:r>
          </a:p>
          <a:p>
            <a:pPr marL="457200" lvl="0" indent="-228600" rtl="0">
              <a:lnSpc>
                <a:spcPct val="100000"/>
              </a:lnSpc>
              <a:spcBef>
                <a:spcPts val="0"/>
              </a:spcBef>
              <a:buChar char="●"/>
            </a:pPr>
            <a:r>
              <a:rPr lang="en" sz="1400" dirty="0"/>
              <a:t>First Muslim </a:t>
            </a:r>
            <a:r>
              <a:rPr lang="en" sz="1400" dirty="0" smtClean="0"/>
              <a:t>campagin in </a:t>
            </a:r>
            <a:r>
              <a:rPr lang="en" sz="1400" dirty="0"/>
              <a:t>Spain</a:t>
            </a:r>
          </a:p>
          <a:p>
            <a:pPr marL="457200" lvl="0" indent="-228600" rtl="0">
              <a:lnSpc>
                <a:spcPct val="100000"/>
              </a:lnSpc>
              <a:spcBef>
                <a:spcPts val="0"/>
              </a:spcBef>
              <a:buChar char="●"/>
            </a:pPr>
            <a:r>
              <a:rPr lang="en" sz="1400" dirty="0"/>
              <a:t>Campaign </a:t>
            </a:r>
            <a:r>
              <a:rPr lang="en" sz="1400" dirty="0" smtClean="0"/>
              <a:t>in </a:t>
            </a:r>
            <a:r>
              <a:rPr lang="en" sz="1400" dirty="0"/>
              <a:t>Nubia (Sudan)</a:t>
            </a:r>
          </a:p>
          <a:p>
            <a:pPr marL="457200" lvl="0" indent="-228600" rtl="0">
              <a:lnSpc>
                <a:spcPct val="100000"/>
              </a:lnSpc>
              <a:spcBef>
                <a:spcPts val="0"/>
              </a:spcBef>
              <a:buChar char="●"/>
            </a:pPr>
            <a:r>
              <a:rPr lang="en" sz="1400" dirty="0"/>
              <a:t>Conquest of islands of the Mediterranean Sea</a:t>
            </a:r>
          </a:p>
          <a:p>
            <a:pPr marL="457200" lvl="0" indent="-228600" rtl="0">
              <a:lnSpc>
                <a:spcPct val="100000"/>
              </a:lnSpc>
              <a:spcBef>
                <a:spcPts val="0"/>
              </a:spcBef>
              <a:buChar char="●"/>
            </a:pPr>
            <a:r>
              <a:rPr lang="en" sz="1400" dirty="0"/>
              <a:t>Defense of Syria against Byzantines</a:t>
            </a:r>
          </a:p>
          <a:p>
            <a:pPr marL="457200" lvl="0" indent="-228600" rtl="0">
              <a:lnSpc>
                <a:spcPct val="100000"/>
              </a:lnSpc>
              <a:spcBef>
                <a:spcPts val="0"/>
              </a:spcBef>
              <a:buChar char="●"/>
            </a:pPr>
            <a:r>
              <a:rPr lang="en" sz="1400" dirty="0"/>
              <a:t>Re-conquest of Armenia and Georgia</a:t>
            </a:r>
          </a:p>
          <a:p>
            <a:pPr marL="457200" lvl="0" indent="-228600" rtl="0">
              <a:lnSpc>
                <a:spcPct val="100000"/>
              </a:lnSpc>
              <a:spcBef>
                <a:spcPts val="0"/>
              </a:spcBef>
              <a:buChar char="●"/>
            </a:pPr>
            <a:r>
              <a:rPr lang="en" sz="1400" dirty="0"/>
              <a:t>Occupation of Anatolia (Asian part of Turkey)</a:t>
            </a:r>
          </a:p>
          <a:p>
            <a:pPr marL="457200" lvl="0" indent="-228600" rtl="0">
              <a:lnSpc>
                <a:spcPct val="100000"/>
              </a:lnSpc>
              <a:spcBef>
                <a:spcPts val="0"/>
              </a:spcBef>
              <a:buChar char="●"/>
            </a:pPr>
            <a:r>
              <a:rPr lang="en" sz="1400" dirty="0"/>
              <a:t>Re-conquest of Fars (Iran)</a:t>
            </a:r>
          </a:p>
          <a:p>
            <a:pPr marL="457200" lvl="0" indent="-228600" rtl="0">
              <a:lnSpc>
                <a:spcPct val="100000"/>
              </a:lnSpc>
              <a:spcBef>
                <a:spcPts val="0"/>
              </a:spcBef>
              <a:buChar char="●"/>
            </a:pPr>
            <a:r>
              <a:rPr lang="en" sz="1400" dirty="0"/>
              <a:t>Re-conquest of Sistan (Iran and Afghanistan)</a:t>
            </a:r>
          </a:p>
          <a:p>
            <a:pPr marL="457200" lvl="0" indent="-228600" rtl="0">
              <a:lnSpc>
                <a:spcPct val="100000"/>
              </a:lnSpc>
              <a:spcBef>
                <a:spcPts val="0"/>
              </a:spcBef>
              <a:buChar char="●"/>
            </a:pPr>
            <a:r>
              <a:rPr lang="en" sz="1400" dirty="0"/>
              <a:t>Re-conquest of Tabaristan (Iran)</a:t>
            </a:r>
          </a:p>
          <a:p>
            <a:pPr marL="457200" lvl="0" indent="-228600" rtl="0">
              <a:lnSpc>
                <a:spcPct val="100000"/>
              </a:lnSpc>
              <a:spcBef>
                <a:spcPts val="0"/>
              </a:spcBef>
              <a:buChar char="●"/>
            </a:pPr>
            <a:r>
              <a:rPr lang="en" sz="1400" dirty="0"/>
              <a:t>Re-conquest of Azerbaijan and Dagestan</a:t>
            </a:r>
          </a:p>
          <a:p>
            <a:pPr marL="457200" lvl="0" indent="-228600" rtl="0">
              <a:lnSpc>
                <a:spcPct val="100000"/>
              </a:lnSpc>
              <a:spcBef>
                <a:spcPts val="0"/>
              </a:spcBef>
              <a:buChar char="●"/>
            </a:pPr>
            <a:r>
              <a:rPr lang="en" sz="1400" dirty="0"/>
              <a:t>Re-conquest of Khorasan (Iran, Afghanistan and Turkmenistan)</a:t>
            </a:r>
          </a:p>
          <a:p>
            <a:pPr marL="457200" lvl="0" indent="-228600" rtl="0">
              <a:lnSpc>
                <a:spcPct val="100000"/>
              </a:lnSpc>
              <a:spcBef>
                <a:spcPts val="0"/>
              </a:spcBef>
              <a:buChar char="●"/>
            </a:pPr>
            <a:r>
              <a:rPr lang="en" sz="1400" dirty="0"/>
              <a:t>Campaign in Transoxiana (Uzbekistan, Tajikistan, southern Kyrgyzstan, southwest Kazakhstan)</a:t>
            </a:r>
          </a:p>
          <a:p>
            <a:pPr marL="457200" lvl="0" indent="-228600" rtl="0">
              <a:lnSpc>
                <a:spcPct val="100000"/>
              </a:lnSpc>
              <a:spcBef>
                <a:spcPts val="0"/>
              </a:spcBef>
              <a:buChar char="●"/>
            </a:pPr>
            <a:r>
              <a:rPr lang="en" sz="1400" dirty="0"/>
              <a:t>Re-conquest of Makran (Pakistan)</a:t>
            </a:r>
          </a:p>
          <a:p>
            <a:pPr marL="457200" lvl="0" indent="-228600" rtl="0">
              <a:lnSpc>
                <a:spcPct val="100000"/>
              </a:lnSpc>
              <a:spcBef>
                <a:spcPts val="0"/>
              </a:spcBef>
              <a:buChar char="●"/>
            </a:pPr>
            <a:r>
              <a:rPr lang="en" sz="1400" dirty="0"/>
              <a:t>Conquest of Baluchistan (Pakistan)</a:t>
            </a:r>
          </a:p>
          <a:p>
            <a:pPr marL="457200" lvl="0" indent="-228600" rtl="0">
              <a:lnSpc>
                <a:spcPct val="100000"/>
              </a:lnSpc>
              <a:spcBef>
                <a:spcPts val="0"/>
              </a:spcBef>
              <a:buChar char="●"/>
            </a:pPr>
            <a:r>
              <a:rPr lang="en" sz="1400" dirty="0"/>
              <a:t>Campaign in Sindh (Pakistan)</a:t>
            </a:r>
          </a:p>
        </p:txBody>
      </p:sp>
      <p:pic>
        <p:nvPicPr>
          <p:cNvPr id="128" name="Shape 128"/>
          <p:cNvPicPr preferRelativeResize="0"/>
          <p:nvPr/>
        </p:nvPicPr>
        <p:blipFill>
          <a:blip r:embed="rId3">
            <a:alphaModFix/>
          </a:blip>
          <a:stretch>
            <a:fillRect/>
          </a:stretch>
        </p:blipFill>
        <p:spPr>
          <a:xfrm>
            <a:off x="5752214" y="148856"/>
            <a:ext cx="3136604" cy="488034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699" y="134000"/>
            <a:ext cx="8343730" cy="755700"/>
          </a:xfrm>
          <a:prstGeom prst="rect">
            <a:avLst/>
          </a:prstGeom>
          <a:ln w="9525" cap="flat" cmpd="sng">
            <a:solidFill>
              <a:srgbClr val="999999"/>
            </a:solidFill>
            <a:prstDash val="solid"/>
            <a:round/>
            <a:headEnd type="none" w="med" len="med"/>
            <a:tailEnd type="none" w="med" len="med"/>
          </a:ln>
        </p:spPr>
        <p:txBody>
          <a:bodyPr lIns="91425" tIns="91425" rIns="91425" bIns="91425" anchor="b" anchorCtr="0">
            <a:noAutofit/>
          </a:bodyPr>
          <a:lstStyle/>
          <a:p>
            <a:pPr lvl="0">
              <a:spcBef>
                <a:spcPts val="0"/>
              </a:spcBef>
              <a:buNone/>
            </a:pPr>
            <a:r>
              <a:rPr lang="en"/>
              <a:t>Compilation of the Holy Qur’an</a:t>
            </a:r>
          </a:p>
        </p:txBody>
      </p:sp>
      <p:sp>
        <p:nvSpPr>
          <p:cNvPr id="134" name="Shape 134"/>
          <p:cNvSpPr txBox="1">
            <a:spLocks noGrp="1"/>
          </p:cNvSpPr>
          <p:nvPr>
            <p:ph type="body" idx="1"/>
          </p:nvPr>
        </p:nvSpPr>
        <p:spPr>
          <a:xfrm>
            <a:off x="311699" y="985392"/>
            <a:ext cx="8343730" cy="3989231"/>
          </a:xfrm>
          <a:prstGeom prst="rect">
            <a:avLst/>
          </a:prstGeom>
          <a:ln w="9525" cap="flat" cmpd="sng">
            <a:solidFill>
              <a:srgbClr val="999999"/>
            </a:solidFill>
            <a:prstDash val="solid"/>
            <a:round/>
            <a:headEnd type="none" w="med" len="med"/>
            <a:tailEnd type="none" w="med" len="med"/>
          </a:ln>
        </p:spPr>
        <p:txBody>
          <a:bodyPr lIns="91425" tIns="91425" rIns="91425" bIns="91425" anchor="t" anchorCtr="0">
            <a:noAutofit/>
          </a:bodyPr>
          <a:lstStyle/>
          <a:p>
            <a:pPr marL="457200" lvl="0" indent="-228600">
              <a:spcAft>
                <a:spcPts val="1000"/>
              </a:spcAft>
              <a:buChar char="●"/>
            </a:pPr>
            <a:r>
              <a:rPr lang="en" sz="2000" dirty="0" err="1" smtClean="0"/>
              <a:t>Sayyid</a:t>
            </a:r>
            <a:r>
              <a:rPr lang="en-CA" sz="2000" dirty="0" err="1" smtClean="0"/>
              <a:t>i</a:t>
            </a:r>
            <a:r>
              <a:rPr lang="en" sz="2000" dirty="0" err="1" smtClean="0"/>
              <a:t>na</a:t>
            </a:r>
            <a:r>
              <a:rPr lang="en" sz="2000" dirty="0" smtClean="0"/>
              <a:t> </a:t>
            </a:r>
            <a:r>
              <a:rPr lang="en" sz="2000" dirty="0" err="1" smtClean="0"/>
              <a:t>Uthman</a:t>
            </a:r>
            <a:r>
              <a:rPr lang="en" sz="2000" dirty="0" smtClean="0"/>
              <a:t> (</a:t>
            </a:r>
            <a:r>
              <a:rPr lang="en-US" sz="2000" dirty="0"/>
              <a:t>may Allah be pleased with him</a:t>
            </a:r>
            <a:r>
              <a:rPr lang="en" sz="2000" dirty="0" smtClean="0"/>
              <a:t>) </a:t>
            </a:r>
            <a:r>
              <a:rPr lang="en" sz="2000" dirty="0"/>
              <a:t>had the honourable privilege to compile the Holy Qur’an into a standard text and unite the Muslim community on a singular text for the rest of </a:t>
            </a:r>
            <a:r>
              <a:rPr lang="en" sz="2000" dirty="0" smtClean="0"/>
              <a:t>eternity</a:t>
            </a:r>
            <a:endParaRPr lang="en" sz="2000" dirty="0"/>
          </a:p>
          <a:p>
            <a:pPr marL="457200" lvl="0" indent="-228600" rtl="0">
              <a:spcBef>
                <a:spcPts val="0"/>
              </a:spcBef>
              <a:spcAft>
                <a:spcPts val="1000"/>
              </a:spcAft>
              <a:buChar char="●"/>
            </a:pPr>
            <a:r>
              <a:rPr lang="en" sz="2000" dirty="0"/>
              <a:t>Since the Holy Qur’an was revealed to the Holy Prophet (</a:t>
            </a:r>
            <a:r>
              <a:rPr lang="en" sz="2000" dirty="0" smtClean="0"/>
              <a:t>ma</a:t>
            </a:r>
            <a:r>
              <a:rPr lang="en-CA" sz="2000" dirty="0" smtClean="0"/>
              <a:t>y the peace and blessings of Allah be upon him</a:t>
            </a:r>
            <a:r>
              <a:rPr lang="en" sz="2000" dirty="0" smtClean="0"/>
              <a:t>) </a:t>
            </a:r>
            <a:r>
              <a:rPr lang="en" sz="2000" dirty="0"/>
              <a:t>in parts over a period of twenty-three years, whenever a revelation was received it would be dictated to a </a:t>
            </a:r>
            <a:r>
              <a:rPr lang="en" sz="2000" dirty="0" smtClean="0"/>
              <a:t>scribe</a:t>
            </a:r>
          </a:p>
          <a:p>
            <a:pPr marL="457200" lvl="0" indent="-228600" rtl="0">
              <a:spcBef>
                <a:spcPts val="0"/>
              </a:spcBef>
              <a:spcAft>
                <a:spcPts val="1000"/>
              </a:spcAft>
              <a:buChar char="●"/>
            </a:pPr>
            <a:r>
              <a:rPr lang="en" sz="2000" dirty="0" smtClean="0"/>
              <a:t>After </a:t>
            </a:r>
            <a:r>
              <a:rPr lang="en" sz="2000" dirty="0"/>
              <a:t>the Battle of Yamama where </a:t>
            </a:r>
            <a:r>
              <a:rPr lang="en" sz="2000" dirty="0" smtClean="0"/>
              <a:t>about 400 huffaz </a:t>
            </a:r>
            <a:r>
              <a:rPr lang="en" sz="2000" dirty="0"/>
              <a:t>were martyred, the importance of </a:t>
            </a:r>
            <a:r>
              <a:rPr lang="en" sz="2000" dirty="0" smtClean="0"/>
              <a:t>having one standard copy of the </a:t>
            </a:r>
            <a:r>
              <a:rPr lang="en" sz="2000" dirty="0"/>
              <a:t>Holy Qur’an </a:t>
            </a:r>
            <a:r>
              <a:rPr lang="en" sz="2000" dirty="0" smtClean="0"/>
              <a:t>was </a:t>
            </a:r>
            <a:r>
              <a:rPr lang="en" sz="2000" dirty="0"/>
              <a:t>realized. </a:t>
            </a:r>
            <a:r>
              <a:rPr lang="en" sz="2000" dirty="0" smtClean="0"/>
              <a:t>There was one compilation produced after the battle, but many Muslims in different places such as Basra, Kufa, and Homs had different methods of reciting the Holy Qur’an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699" y="134000"/>
            <a:ext cx="8343730" cy="755700"/>
          </a:xfrm>
          <a:prstGeom prst="rect">
            <a:avLst/>
          </a:prstGeom>
          <a:ln w="9525" cap="flat" cmpd="sng">
            <a:solidFill>
              <a:srgbClr val="999999"/>
            </a:solidFill>
            <a:prstDash val="solid"/>
            <a:round/>
            <a:headEnd type="none" w="med" len="med"/>
            <a:tailEnd type="none" w="med" len="med"/>
          </a:ln>
        </p:spPr>
        <p:txBody>
          <a:bodyPr lIns="91425" tIns="91425" rIns="91425" bIns="91425" anchor="b" anchorCtr="0">
            <a:noAutofit/>
          </a:bodyPr>
          <a:lstStyle/>
          <a:p>
            <a:pPr lvl="0">
              <a:spcBef>
                <a:spcPts val="0"/>
              </a:spcBef>
              <a:buNone/>
            </a:pPr>
            <a:r>
              <a:rPr lang="en" dirty="0"/>
              <a:t>Compilation of the Holy </a:t>
            </a:r>
            <a:r>
              <a:rPr lang="en" dirty="0" smtClean="0"/>
              <a:t>Qur’an</a:t>
            </a:r>
            <a:r>
              <a:rPr lang="en-CA" dirty="0" smtClean="0"/>
              <a:t> (continued)</a:t>
            </a:r>
            <a:endParaRPr lang="en" dirty="0"/>
          </a:p>
        </p:txBody>
      </p:sp>
      <p:sp>
        <p:nvSpPr>
          <p:cNvPr id="134" name="Shape 134"/>
          <p:cNvSpPr txBox="1">
            <a:spLocks noGrp="1"/>
          </p:cNvSpPr>
          <p:nvPr>
            <p:ph type="body" idx="1"/>
          </p:nvPr>
        </p:nvSpPr>
        <p:spPr>
          <a:xfrm>
            <a:off x="311699" y="985392"/>
            <a:ext cx="8343730" cy="4065073"/>
          </a:xfrm>
          <a:prstGeom prst="rect">
            <a:avLst/>
          </a:prstGeom>
          <a:ln w="9525" cap="flat" cmpd="sng">
            <a:solidFill>
              <a:srgbClr val="999999"/>
            </a:solidFill>
            <a:prstDash val="solid"/>
            <a:round/>
            <a:headEnd type="none" w="med" len="med"/>
            <a:tailEnd type="none" w="med" len="med"/>
          </a:ln>
        </p:spPr>
        <p:txBody>
          <a:bodyPr lIns="91425" tIns="91425" rIns="91425" bIns="91425" anchor="t" anchorCtr="0">
            <a:noAutofit/>
          </a:bodyPr>
          <a:lstStyle/>
          <a:p>
            <a:pPr marL="457200" lvl="0" indent="-228600">
              <a:spcAft>
                <a:spcPts val="1000"/>
              </a:spcAft>
              <a:buChar char="●"/>
            </a:pPr>
            <a:r>
              <a:rPr lang="en" sz="1800" dirty="0" smtClean="0"/>
              <a:t>In order to prevent a split amongst the people it was crucial that a standard copy be made. </a:t>
            </a:r>
            <a:r>
              <a:rPr lang="en" sz="1800" dirty="0" err="1" smtClean="0"/>
              <a:t>Sayyid</a:t>
            </a:r>
            <a:r>
              <a:rPr lang="en-CA" sz="1800" dirty="0" err="1" smtClean="0"/>
              <a:t>i</a:t>
            </a:r>
            <a:r>
              <a:rPr lang="en" sz="1800" dirty="0" err="1" smtClean="0"/>
              <a:t>na</a:t>
            </a:r>
            <a:r>
              <a:rPr lang="en" sz="1800" dirty="0" smtClean="0"/>
              <a:t> </a:t>
            </a:r>
            <a:r>
              <a:rPr lang="en" sz="1800" dirty="0" err="1" smtClean="0"/>
              <a:t>Uthman</a:t>
            </a:r>
            <a:r>
              <a:rPr lang="en" sz="1800" dirty="0" smtClean="0"/>
              <a:t> (</a:t>
            </a:r>
            <a:r>
              <a:rPr lang="en-CA" sz="1800" dirty="0" smtClean="0"/>
              <a:t>may Allah be pleased with him</a:t>
            </a:r>
            <a:r>
              <a:rPr lang="en" sz="1800" dirty="0" smtClean="0"/>
              <a:t>) put together a committee comprising of </a:t>
            </a:r>
            <a:r>
              <a:rPr lang="en" sz="1800" dirty="0" err="1" smtClean="0"/>
              <a:t>Hazrat</a:t>
            </a:r>
            <a:r>
              <a:rPr lang="en" sz="1800" dirty="0" smtClean="0"/>
              <a:t> Zaid ibn </a:t>
            </a:r>
            <a:r>
              <a:rPr lang="en" sz="1800" dirty="0" err="1" smtClean="0"/>
              <a:t>Thabit</a:t>
            </a:r>
            <a:r>
              <a:rPr lang="en" sz="1800" dirty="0" smtClean="0"/>
              <a:t>, </a:t>
            </a:r>
            <a:r>
              <a:rPr lang="en" sz="1800" dirty="0" err="1" smtClean="0"/>
              <a:t>Hazrat</a:t>
            </a:r>
            <a:r>
              <a:rPr lang="en" sz="1800" dirty="0" smtClean="0"/>
              <a:t> Abdullah ibn </a:t>
            </a:r>
            <a:r>
              <a:rPr lang="en" sz="1800" dirty="0" err="1" smtClean="0"/>
              <a:t>Zubair</a:t>
            </a:r>
            <a:r>
              <a:rPr lang="en" sz="1800" dirty="0" smtClean="0"/>
              <a:t>, </a:t>
            </a:r>
            <a:r>
              <a:rPr lang="en" sz="1800" dirty="0" err="1" smtClean="0"/>
              <a:t>Hazrat</a:t>
            </a:r>
            <a:r>
              <a:rPr lang="en" sz="1800" dirty="0" smtClean="0"/>
              <a:t> Saeed bin Al </a:t>
            </a:r>
            <a:r>
              <a:rPr lang="en" sz="1800" dirty="0" err="1" smtClean="0"/>
              <a:t>Aas</a:t>
            </a:r>
            <a:r>
              <a:rPr lang="en" sz="1800" dirty="0" smtClean="0"/>
              <a:t>, and </a:t>
            </a:r>
            <a:r>
              <a:rPr lang="en" sz="1800" dirty="0" err="1" smtClean="0"/>
              <a:t>Hazrat</a:t>
            </a:r>
            <a:r>
              <a:rPr lang="en" sz="1800" dirty="0" smtClean="0"/>
              <a:t> </a:t>
            </a:r>
            <a:r>
              <a:rPr lang="en" sz="1800" dirty="0" err="1" smtClean="0"/>
              <a:t>Abdur</a:t>
            </a:r>
            <a:r>
              <a:rPr lang="en" sz="1800" dirty="0" smtClean="0"/>
              <a:t> Rahman bin Al-</a:t>
            </a:r>
            <a:r>
              <a:rPr lang="en" sz="1800" dirty="0" err="1" smtClean="0"/>
              <a:t>Harith</a:t>
            </a:r>
            <a:r>
              <a:rPr lang="en" sz="1800" dirty="0" smtClean="0"/>
              <a:t> (</a:t>
            </a:r>
            <a:r>
              <a:rPr lang="en-CA" sz="1800" dirty="0" smtClean="0"/>
              <a:t>may Allah be pleased with them all</a:t>
            </a:r>
            <a:r>
              <a:rPr lang="en" sz="1800" dirty="0" smtClean="0"/>
              <a:t>)</a:t>
            </a:r>
            <a:endParaRPr lang="en-CA" sz="1800" dirty="0" smtClean="0"/>
          </a:p>
          <a:p>
            <a:pPr marL="457200" lvl="0" indent="-228600">
              <a:spcAft>
                <a:spcPts val="1000"/>
              </a:spcAft>
              <a:buChar char="●"/>
            </a:pPr>
            <a:r>
              <a:rPr lang="en" sz="1800" dirty="0" smtClean="0"/>
              <a:t>Copies </a:t>
            </a:r>
            <a:r>
              <a:rPr lang="en" sz="1800" dirty="0"/>
              <a:t>of the Holy Qur’an that were in use in various parts of the dominion were collected and compared with the copy in the custody of </a:t>
            </a:r>
            <a:r>
              <a:rPr lang="en" sz="1800" dirty="0" err="1"/>
              <a:t>Sayyidatina</a:t>
            </a:r>
            <a:r>
              <a:rPr lang="en" sz="1800" dirty="0"/>
              <a:t> </a:t>
            </a:r>
            <a:r>
              <a:rPr lang="en" sz="1800" dirty="0" err="1"/>
              <a:t>Hafsa</a:t>
            </a:r>
            <a:r>
              <a:rPr lang="en" sz="1800" dirty="0"/>
              <a:t> </a:t>
            </a:r>
            <a:r>
              <a:rPr lang="en" sz="1800" dirty="0" err="1"/>
              <a:t>bint</a:t>
            </a:r>
            <a:r>
              <a:rPr lang="en" sz="1800" dirty="0"/>
              <a:t> ‘Umar </a:t>
            </a:r>
            <a:r>
              <a:rPr lang="en" sz="1800" dirty="0" smtClean="0"/>
              <a:t>(</a:t>
            </a:r>
            <a:r>
              <a:rPr lang="en-CA" sz="1800" dirty="0"/>
              <a:t>may Allah be pleased with </a:t>
            </a:r>
            <a:r>
              <a:rPr lang="en-CA" sz="1800" dirty="0" smtClean="0"/>
              <a:t>her</a:t>
            </a:r>
            <a:r>
              <a:rPr lang="en" sz="1800" dirty="0" smtClean="0"/>
              <a:t>)</a:t>
            </a:r>
            <a:endParaRPr lang="en-CA" sz="1800" dirty="0" smtClean="0"/>
          </a:p>
          <a:p>
            <a:pPr marL="457200" lvl="0" indent="-228600">
              <a:spcAft>
                <a:spcPts val="1000"/>
              </a:spcAft>
              <a:buChar char="●"/>
            </a:pPr>
            <a:r>
              <a:rPr lang="en-CA" sz="1800" dirty="0"/>
              <a:t>E</a:t>
            </a:r>
            <a:r>
              <a:rPr lang="en" sz="1800" dirty="0" err="1" smtClean="0"/>
              <a:t>ventually</a:t>
            </a:r>
            <a:r>
              <a:rPr lang="en" sz="1800" dirty="0" smtClean="0"/>
              <a:t> </a:t>
            </a:r>
            <a:r>
              <a:rPr lang="en" sz="1800" dirty="0"/>
              <a:t>all of the discrepancies between copies were fixed and an authorized standard edition was prepared and checked by </a:t>
            </a:r>
            <a:r>
              <a:rPr lang="en" sz="1800" dirty="0" err="1" smtClean="0"/>
              <a:t>Sayyid</a:t>
            </a:r>
            <a:r>
              <a:rPr lang="en-CA" sz="1800" dirty="0" err="1" smtClean="0"/>
              <a:t>i</a:t>
            </a:r>
            <a:r>
              <a:rPr lang="en" sz="1800" dirty="0" err="1" smtClean="0"/>
              <a:t>na</a:t>
            </a:r>
            <a:r>
              <a:rPr lang="en" sz="1800" dirty="0" smtClean="0"/>
              <a:t> </a:t>
            </a:r>
            <a:r>
              <a:rPr lang="en" sz="1800" dirty="0" err="1"/>
              <a:t>Uthman</a:t>
            </a:r>
            <a:r>
              <a:rPr lang="en" sz="1800" dirty="0"/>
              <a:t> </a:t>
            </a:r>
            <a:r>
              <a:rPr lang="en" sz="1800" dirty="0" smtClean="0"/>
              <a:t>(</a:t>
            </a:r>
            <a:r>
              <a:rPr lang="en-CA" sz="1800" dirty="0"/>
              <a:t>may Allah be pleased with him</a:t>
            </a:r>
            <a:r>
              <a:rPr lang="en" sz="1800" dirty="0" smtClean="0"/>
              <a:t>) </a:t>
            </a:r>
            <a:r>
              <a:rPr lang="en" sz="1800" dirty="0"/>
              <a:t>and was </a:t>
            </a:r>
            <a:r>
              <a:rPr lang="en" sz="1800" dirty="0" smtClean="0"/>
              <a:t>approved</a:t>
            </a:r>
            <a:endParaRPr lang="en" sz="1800" dirty="0"/>
          </a:p>
          <a:p>
            <a:pPr marL="457200" lvl="0" indent="-228600">
              <a:spcAft>
                <a:spcPts val="1000"/>
              </a:spcAft>
              <a:buChar char="●"/>
            </a:pPr>
            <a:r>
              <a:rPr lang="en" sz="1800" dirty="0"/>
              <a:t>Copies of the new standard </a:t>
            </a:r>
            <a:r>
              <a:rPr lang="en" sz="1800" dirty="0" err="1"/>
              <a:t>Mus’hafs</a:t>
            </a:r>
            <a:r>
              <a:rPr lang="en" sz="1800" dirty="0"/>
              <a:t> were sent to all parts of the Muslim empire and all the previous copies were </a:t>
            </a:r>
            <a:r>
              <a:rPr lang="en" sz="1800" dirty="0" smtClean="0"/>
              <a:t>removed</a:t>
            </a:r>
            <a:endParaRPr lang="en" sz="1800" dirty="0"/>
          </a:p>
        </p:txBody>
      </p:sp>
    </p:spTree>
    <p:extLst>
      <p:ext uri="{BB962C8B-B14F-4D97-AF65-F5344CB8AC3E}">
        <p14:creationId xmlns:p14="http://schemas.microsoft.com/office/powerpoint/2010/main" xmlns="" val="50077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2019"/>
            <a:ext cx="8513323" cy="755700"/>
          </a:xfrm>
        </p:spPr>
        <p:txBody>
          <a:bodyPr>
            <a:normAutofit/>
          </a:bodyPr>
          <a:lstStyle/>
          <a:p>
            <a:r>
              <a:rPr lang="en-US" sz="2800" dirty="0" smtClean="0"/>
              <a:t>Progress during the </a:t>
            </a:r>
            <a:r>
              <a:rPr lang="en-US" sz="2800" dirty="0" err="1" smtClean="0"/>
              <a:t>Khilafat</a:t>
            </a:r>
            <a:endParaRPr lang="en-IN" sz="2800" dirty="0"/>
          </a:p>
        </p:txBody>
      </p:sp>
      <p:sp>
        <p:nvSpPr>
          <p:cNvPr id="3" name="Text Placeholder 2"/>
          <p:cNvSpPr>
            <a:spLocks noGrp="1"/>
          </p:cNvSpPr>
          <p:nvPr>
            <p:ph type="body" idx="1"/>
          </p:nvPr>
        </p:nvSpPr>
        <p:spPr>
          <a:xfrm>
            <a:off x="311700" y="1042779"/>
            <a:ext cx="8513323" cy="3834565"/>
          </a:xfrm>
          <a:noFill/>
          <a:ln>
            <a:solidFill>
              <a:srgbClr val="999999"/>
            </a:solidFill>
          </a:ln>
        </p:spPr>
        <p:txBody>
          <a:bodyPr/>
          <a:lstStyle/>
          <a:p>
            <a:pPr>
              <a:spcAft>
                <a:spcPts val="1000"/>
              </a:spcAft>
              <a:buFont typeface="Arial" charset="0"/>
              <a:buChar char="•"/>
            </a:pPr>
            <a:r>
              <a:rPr lang="en-IN" sz="1600" dirty="0" smtClean="0"/>
              <a:t>Under the </a:t>
            </a:r>
            <a:r>
              <a:rPr lang="en-IN" sz="1600" dirty="0" err="1" smtClean="0"/>
              <a:t>khilafat</a:t>
            </a:r>
            <a:r>
              <a:rPr lang="en-IN" sz="1600" dirty="0" smtClean="0"/>
              <a:t> of </a:t>
            </a:r>
            <a:r>
              <a:rPr lang="en-IN" sz="1600" dirty="0" err="1" smtClean="0"/>
              <a:t>Sayyidina</a:t>
            </a:r>
            <a:r>
              <a:rPr lang="en-IN" sz="1600" dirty="0" smtClean="0"/>
              <a:t> </a:t>
            </a:r>
            <a:r>
              <a:rPr lang="en-IN" sz="1600" dirty="0" err="1" smtClean="0"/>
              <a:t>Uthman</a:t>
            </a:r>
            <a:r>
              <a:rPr lang="en-IN" sz="1600" dirty="0" smtClean="0"/>
              <a:t> (</a:t>
            </a:r>
            <a:r>
              <a:rPr lang="en-CA" sz="1600" dirty="0"/>
              <a:t>may Allah be pleased with him</a:t>
            </a:r>
            <a:r>
              <a:rPr lang="en-IN" sz="1600" dirty="0" smtClean="0"/>
              <a:t>) there were many advancements within society</a:t>
            </a:r>
          </a:p>
          <a:p>
            <a:pPr marL="171450" indent="-171450">
              <a:spcAft>
                <a:spcPts val="1000"/>
              </a:spcAft>
              <a:buFont typeface="Arial" charset="0"/>
              <a:buChar char="•"/>
            </a:pPr>
            <a:r>
              <a:rPr lang="en-IN" sz="1600" dirty="0"/>
              <a:t>H</a:t>
            </a:r>
            <a:r>
              <a:rPr lang="en-IN" sz="1600" dirty="0" smtClean="0"/>
              <a:t>e built many </a:t>
            </a:r>
            <a:r>
              <a:rPr lang="en-IN" sz="1600" dirty="0" err="1" smtClean="0"/>
              <a:t>masaajid</a:t>
            </a:r>
            <a:r>
              <a:rPr lang="en-IN" sz="1600" dirty="0" smtClean="0"/>
              <a:t>, schools, canals, and also organized the first navy in Islam</a:t>
            </a:r>
          </a:p>
          <a:p>
            <a:pPr>
              <a:spcAft>
                <a:spcPts val="1000"/>
              </a:spcAft>
              <a:buFont typeface="Arial" charset="0"/>
              <a:buChar char="•"/>
            </a:pPr>
            <a:r>
              <a:rPr lang="en-IN" sz="1600" dirty="0" err="1" smtClean="0"/>
              <a:t>Sayyidina</a:t>
            </a:r>
            <a:r>
              <a:rPr lang="en-IN" sz="1600" dirty="0" smtClean="0"/>
              <a:t> </a:t>
            </a:r>
            <a:r>
              <a:rPr lang="en-IN" sz="1600" dirty="0" err="1" smtClean="0"/>
              <a:t>Uthman</a:t>
            </a:r>
            <a:r>
              <a:rPr lang="en-IN" sz="1600" dirty="0" smtClean="0"/>
              <a:t> (</a:t>
            </a:r>
            <a:r>
              <a:rPr lang="en-CA" sz="1600" dirty="0"/>
              <a:t>may Allah be pleased with him</a:t>
            </a:r>
            <a:r>
              <a:rPr lang="en-IN" sz="1600" dirty="0" smtClean="0"/>
              <a:t>) was loved very dearly and was always known for his generosity and fairness</a:t>
            </a:r>
          </a:p>
          <a:p>
            <a:pPr>
              <a:spcAft>
                <a:spcPts val="1000"/>
              </a:spcAft>
              <a:buFont typeface="Arial" charset="0"/>
              <a:buChar char="•"/>
            </a:pPr>
            <a:r>
              <a:rPr lang="en-IN" sz="1600" dirty="0" smtClean="0"/>
              <a:t>He kept the welfare system that was established by </a:t>
            </a:r>
            <a:r>
              <a:rPr lang="en-IN" sz="1600" dirty="0" err="1" smtClean="0"/>
              <a:t>Sayyidina</a:t>
            </a:r>
            <a:r>
              <a:rPr lang="en-IN" sz="1600" dirty="0" smtClean="0"/>
              <a:t> </a:t>
            </a:r>
            <a:r>
              <a:rPr lang="en" sz="1600" dirty="0" smtClean="0"/>
              <a:t>‘</a:t>
            </a:r>
            <a:r>
              <a:rPr lang="en-IN" sz="1600" dirty="0" smtClean="0"/>
              <a:t>Umar (</a:t>
            </a:r>
            <a:r>
              <a:rPr lang="en-CA" sz="1600" dirty="0"/>
              <a:t>may Allah be pleased with him</a:t>
            </a:r>
            <a:r>
              <a:rPr lang="en-IN" sz="1600" dirty="0" smtClean="0"/>
              <a:t>), this ensured that those who were less fortunate were taken care of</a:t>
            </a:r>
          </a:p>
          <a:p>
            <a:pPr>
              <a:spcAft>
                <a:spcPts val="1000"/>
              </a:spcAft>
              <a:buFont typeface="Arial" charset="0"/>
              <a:buChar char="•"/>
            </a:pPr>
            <a:r>
              <a:rPr lang="en-IN" sz="1600" dirty="0" err="1" smtClean="0"/>
              <a:t>Sayyidina</a:t>
            </a:r>
            <a:r>
              <a:rPr lang="en-IN" sz="1600" dirty="0" smtClean="0"/>
              <a:t> </a:t>
            </a:r>
            <a:r>
              <a:rPr lang="en-IN" sz="1600" dirty="0" err="1" smtClean="0"/>
              <a:t>Uthman</a:t>
            </a:r>
            <a:r>
              <a:rPr lang="en-IN" sz="1600" dirty="0" smtClean="0"/>
              <a:t> (</a:t>
            </a:r>
            <a:r>
              <a:rPr lang="en-CA" sz="1600" dirty="0"/>
              <a:t>may Allah be pleased with him</a:t>
            </a:r>
            <a:r>
              <a:rPr lang="en-IN" sz="1600" dirty="0" smtClean="0"/>
              <a:t>) made sure that people with positions of power were serving people instead of exploiting them</a:t>
            </a:r>
          </a:p>
          <a:p>
            <a:pPr marL="171450" indent="-171450">
              <a:spcAft>
                <a:spcPts val="1000"/>
              </a:spcAft>
              <a:buFont typeface="Arial" charset="0"/>
              <a:buChar char="•"/>
            </a:pPr>
            <a:r>
              <a:rPr lang="en-IN" sz="1600" dirty="0" smtClean="0"/>
              <a:t>He also ensured that the army followed the clear guidelines set down by his predecessors and asked them to never forget their duty of protecting the believers and Islam</a:t>
            </a:r>
          </a:p>
          <a:p>
            <a:pPr marL="171450" indent="-171450">
              <a:buFont typeface="Arial" charset="0"/>
              <a:buChar char="•"/>
            </a:pPr>
            <a:endParaRPr lang="en-IN" dirty="0"/>
          </a:p>
        </p:txBody>
      </p:sp>
    </p:spTree>
    <p:extLst>
      <p:ext uri="{BB962C8B-B14F-4D97-AF65-F5344CB8AC3E}">
        <p14:creationId xmlns:p14="http://schemas.microsoft.com/office/powerpoint/2010/main" xmlns="" val="1543685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699" y="116957"/>
            <a:ext cx="8088021" cy="978195"/>
          </a:xfrm>
          <a:prstGeom prst="rect">
            <a:avLst/>
          </a:prstGeom>
        </p:spPr>
        <p:txBody>
          <a:bodyPr lIns="91425" tIns="91425" rIns="91425" bIns="91425" anchor="b" anchorCtr="0">
            <a:noAutofit/>
          </a:bodyPr>
          <a:lstStyle/>
          <a:p>
            <a:pPr lvl="0">
              <a:spcBef>
                <a:spcPts val="0"/>
              </a:spcBef>
              <a:buNone/>
            </a:pPr>
            <a:r>
              <a:rPr lang="en" sz="3200" dirty="0"/>
              <a:t>Tensions within Madinah</a:t>
            </a:r>
          </a:p>
        </p:txBody>
      </p:sp>
      <p:sp>
        <p:nvSpPr>
          <p:cNvPr id="140" name="Shape 140"/>
          <p:cNvSpPr txBox="1">
            <a:spLocks noGrp="1"/>
          </p:cNvSpPr>
          <p:nvPr>
            <p:ph type="body" idx="1"/>
          </p:nvPr>
        </p:nvSpPr>
        <p:spPr>
          <a:xfrm>
            <a:off x="311700" y="1389599"/>
            <a:ext cx="8088020" cy="3363153"/>
          </a:xfrm>
          <a:prstGeom prst="rect">
            <a:avLst/>
          </a:prstGeom>
          <a:ln>
            <a:solidFill>
              <a:srgbClr val="999999"/>
            </a:solidFill>
          </a:ln>
        </p:spPr>
        <p:txBody>
          <a:bodyPr lIns="91425" tIns="91425" rIns="91425" bIns="91425" anchor="t" anchorCtr="0">
            <a:noAutofit/>
          </a:bodyPr>
          <a:lstStyle/>
          <a:p>
            <a:pPr marL="457200" lvl="0" indent="-228600">
              <a:spcAft>
                <a:spcPts val="1000"/>
              </a:spcAft>
              <a:buChar char="●"/>
            </a:pPr>
            <a:r>
              <a:rPr lang="en" sz="2000" dirty="0" smtClean="0"/>
              <a:t>Even after all of these achievements of </a:t>
            </a:r>
            <a:r>
              <a:rPr lang="en" sz="2000" dirty="0" err="1" smtClean="0"/>
              <a:t>Sayyid</a:t>
            </a:r>
            <a:r>
              <a:rPr lang="en-CA" sz="2000" dirty="0" err="1" smtClean="0"/>
              <a:t>i</a:t>
            </a:r>
            <a:r>
              <a:rPr lang="en" sz="2000" dirty="0" err="1" smtClean="0"/>
              <a:t>na</a:t>
            </a:r>
            <a:r>
              <a:rPr lang="en" sz="2000" dirty="0" smtClean="0"/>
              <a:t> </a:t>
            </a:r>
            <a:r>
              <a:rPr lang="en" sz="2000" dirty="0" err="1" smtClean="0"/>
              <a:t>Uthman</a:t>
            </a:r>
            <a:r>
              <a:rPr lang="en" sz="2000" dirty="0" smtClean="0"/>
              <a:t> (</a:t>
            </a:r>
            <a:r>
              <a:rPr lang="en-CA" sz="2000" dirty="0"/>
              <a:t>may Allah be pleased with him</a:t>
            </a:r>
            <a:r>
              <a:rPr lang="en" sz="2000" dirty="0" smtClean="0"/>
              <a:t>) some people were not happy and they wanted to remove him and they rebelled</a:t>
            </a:r>
          </a:p>
          <a:p>
            <a:pPr marL="457200" lvl="0" indent="-228600">
              <a:spcAft>
                <a:spcPts val="1000"/>
              </a:spcAft>
              <a:buChar char="●"/>
            </a:pPr>
            <a:r>
              <a:rPr lang="en" sz="2000" dirty="0" err="1" smtClean="0"/>
              <a:t>Sayyid</a:t>
            </a:r>
            <a:r>
              <a:rPr lang="en-CA" sz="2000" dirty="0" err="1" smtClean="0"/>
              <a:t>i</a:t>
            </a:r>
            <a:r>
              <a:rPr lang="en" sz="2000" dirty="0" err="1" smtClean="0"/>
              <a:t>na</a:t>
            </a:r>
            <a:r>
              <a:rPr lang="en" sz="2000" dirty="0" smtClean="0"/>
              <a:t> </a:t>
            </a:r>
            <a:r>
              <a:rPr lang="en" sz="2000" dirty="0" err="1" smtClean="0"/>
              <a:t>Uthman</a:t>
            </a:r>
            <a:r>
              <a:rPr lang="en" sz="2000" dirty="0" smtClean="0"/>
              <a:t> (</a:t>
            </a:r>
            <a:r>
              <a:rPr lang="en-CA" sz="2000" dirty="0"/>
              <a:t>may Allah be pleased with him</a:t>
            </a:r>
            <a:r>
              <a:rPr lang="en" sz="2000" dirty="0" smtClean="0"/>
              <a:t>) </a:t>
            </a:r>
            <a:r>
              <a:rPr lang="en" sz="2000" dirty="0"/>
              <a:t>did not want to quell these rebellions with his </a:t>
            </a:r>
            <a:r>
              <a:rPr lang="en" sz="2000" dirty="0" smtClean="0"/>
              <a:t>army </a:t>
            </a:r>
            <a:r>
              <a:rPr lang="en" sz="2000" dirty="0"/>
              <a:t>because he did not want to shed any Muslim blood. He much prefered to reason with </a:t>
            </a:r>
            <a:r>
              <a:rPr lang="en" sz="2000" dirty="0" smtClean="0"/>
              <a:t>those who opposed him with kindness </a:t>
            </a:r>
            <a:r>
              <a:rPr lang="en" sz="2000" dirty="0"/>
              <a:t>and generosity which is why the rebels believed they could succeed by taking advantage of his kindness and unwillingness to </a:t>
            </a:r>
            <a:r>
              <a:rPr lang="en" sz="2000" dirty="0" smtClean="0"/>
              <a:t>fight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224800"/>
            <a:ext cx="7614300" cy="755700"/>
          </a:xfrm>
          <a:prstGeom prst="rect">
            <a:avLst/>
          </a:prstGeom>
        </p:spPr>
        <p:txBody>
          <a:bodyPr lIns="91425" tIns="91425" rIns="91425" bIns="91425" anchor="b" anchorCtr="0">
            <a:noAutofit/>
          </a:bodyPr>
          <a:lstStyle/>
          <a:p>
            <a:pPr lvl="0">
              <a:spcBef>
                <a:spcPts val="0"/>
              </a:spcBef>
              <a:buNone/>
            </a:pPr>
            <a:r>
              <a:rPr lang="en" sz="2800" dirty="0"/>
              <a:t>Siege of </a:t>
            </a:r>
            <a:r>
              <a:rPr lang="en" sz="2800" dirty="0" err="1" smtClean="0"/>
              <a:t>Sayyid</a:t>
            </a:r>
            <a:r>
              <a:rPr lang="en-CA" sz="2800" dirty="0" err="1" smtClean="0"/>
              <a:t>i</a:t>
            </a:r>
            <a:r>
              <a:rPr lang="en" sz="2800" dirty="0" err="1" smtClean="0"/>
              <a:t>na</a:t>
            </a:r>
            <a:r>
              <a:rPr lang="en" sz="2800" dirty="0" smtClean="0"/>
              <a:t> Uthman </a:t>
            </a:r>
            <a:endParaRPr lang="en" sz="2800" dirty="0"/>
          </a:p>
        </p:txBody>
      </p:sp>
      <p:sp>
        <p:nvSpPr>
          <p:cNvPr id="146" name="Shape 146"/>
          <p:cNvSpPr txBox="1">
            <a:spLocks noGrp="1"/>
          </p:cNvSpPr>
          <p:nvPr>
            <p:ph type="body" idx="1"/>
          </p:nvPr>
        </p:nvSpPr>
        <p:spPr>
          <a:xfrm>
            <a:off x="386128" y="1107263"/>
            <a:ext cx="7614300" cy="3677388"/>
          </a:xfrm>
          <a:prstGeom prst="rect">
            <a:avLst/>
          </a:prstGeom>
          <a:ln>
            <a:solidFill>
              <a:srgbClr val="999999"/>
            </a:solidFill>
          </a:ln>
        </p:spPr>
        <p:txBody>
          <a:bodyPr lIns="91425" tIns="91425" rIns="91425" bIns="91425" anchor="t" anchorCtr="0">
            <a:noAutofit/>
          </a:bodyPr>
          <a:lstStyle/>
          <a:p>
            <a:pPr marL="457200" lvl="0" indent="-228600" rtl="0">
              <a:spcBef>
                <a:spcPts val="0"/>
              </a:spcBef>
              <a:spcAft>
                <a:spcPts val="1600"/>
              </a:spcAft>
              <a:buChar char="●"/>
            </a:pPr>
            <a:r>
              <a:rPr lang="en" sz="1800" dirty="0" smtClean="0"/>
              <a:t>After </a:t>
            </a:r>
            <a:r>
              <a:rPr lang="en" sz="1800" dirty="0"/>
              <a:t>a congregation in the </a:t>
            </a:r>
            <a:r>
              <a:rPr lang="en" sz="1800" dirty="0" smtClean="0"/>
              <a:t>m</a:t>
            </a:r>
            <a:r>
              <a:rPr lang="en-CA" sz="1800" dirty="0" err="1" smtClean="0"/>
              <a:t>asjid</a:t>
            </a:r>
            <a:r>
              <a:rPr lang="en" sz="1800" dirty="0" smtClean="0"/>
              <a:t>, </a:t>
            </a:r>
            <a:r>
              <a:rPr lang="en" sz="1800" dirty="0" err="1" smtClean="0"/>
              <a:t>Sayyid</a:t>
            </a:r>
            <a:r>
              <a:rPr lang="en-CA" sz="1800" dirty="0" err="1" smtClean="0"/>
              <a:t>i</a:t>
            </a:r>
            <a:r>
              <a:rPr lang="en" sz="1800" dirty="0" err="1" smtClean="0"/>
              <a:t>na</a:t>
            </a:r>
            <a:r>
              <a:rPr lang="en" sz="1800" dirty="0" smtClean="0"/>
              <a:t> Uthman </a:t>
            </a:r>
            <a:r>
              <a:rPr lang="en" sz="1800" dirty="0"/>
              <a:t>(may Allah be pleased with him) gave a speech where he reassured the people of his intentions to aid them with their troubles. He instructed them to refrain from violence in order </a:t>
            </a:r>
            <a:r>
              <a:rPr lang="en" sz="1800" dirty="0" smtClean="0"/>
              <a:t>not to shed </a:t>
            </a:r>
            <a:r>
              <a:rPr lang="en" sz="1800" dirty="0"/>
              <a:t>any Muslim </a:t>
            </a:r>
            <a:r>
              <a:rPr lang="en" sz="1800" dirty="0" smtClean="0"/>
              <a:t>blood</a:t>
            </a:r>
            <a:endParaRPr lang="en" sz="1800" dirty="0"/>
          </a:p>
          <a:p>
            <a:pPr marL="457200" lvl="0" indent="-228600">
              <a:spcAft>
                <a:spcPts val="1600"/>
              </a:spcAft>
              <a:buChar char="●"/>
            </a:pPr>
            <a:r>
              <a:rPr lang="en" sz="1800" dirty="0" smtClean="0"/>
              <a:t>Even so, the rebels laid a siege to the house of </a:t>
            </a:r>
            <a:r>
              <a:rPr lang="en" sz="1800" dirty="0" err="1" smtClean="0"/>
              <a:t>Sayyid</a:t>
            </a:r>
            <a:r>
              <a:rPr lang="en-CA" sz="1800" dirty="0" err="1" smtClean="0"/>
              <a:t>i</a:t>
            </a:r>
            <a:r>
              <a:rPr lang="en" sz="1800" dirty="0" err="1" smtClean="0"/>
              <a:t>na</a:t>
            </a:r>
            <a:r>
              <a:rPr lang="en" sz="1800" dirty="0" smtClean="0"/>
              <a:t> </a:t>
            </a:r>
            <a:r>
              <a:rPr lang="en" sz="1800" dirty="0" err="1" smtClean="0"/>
              <a:t>Uthman</a:t>
            </a:r>
            <a:r>
              <a:rPr lang="en" sz="1800" dirty="0" smtClean="0"/>
              <a:t> (</a:t>
            </a:r>
            <a:r>
              <a:rPr lang="en-CA" sz="1800" dirty="0"/>
              <a:t>may Allah be pleased with him</a:t>
            </a:r>
            <a:r>
              <a:rPr lang="en" sz="1800" dirty="0" smtClean="0"/>
              <a:t>)</a:t>
            </a:r>
            <a:r>
              <a:rPr lang="en-CA" sz="1800" dirty="0" smtClean="0"/>
              <a:t>.</a:t>
            </a:r>
            <a:r>
              <a:rPr lang="en" sz="1800" dirty="0" smtClean="0"/>
              <a:t> They </a:t>
            </a:r>
            <a:r>
              <a:rPr lang="en" sz="1800" dirty="0"/>
              <a:t>forbade the entry of food or provisions into the </a:t>
            </a:r>
            <a:r>
              <a:rPr lang="en" sz="1800" dirty="0" smtClean="0"/>
              <a:t>house. The </a:t>
            </a:r>
            <a:r>
              <a:rPr lang="en" sz="1800" dirty="0"/>
              <a:t>house of </a:t>
            </a:r>
            <a:r>
              <a:rPr lang="en" sz="1800" dirty="0" err="1" smtClean="0"/>
              <a:t>Sayyid</a:t>
            </a:r>
            <a:r>
              <a:rPr lang="en-CA" sz="1800" dirty="0" err="1" smtClean="0"/>
              <a:t>i</a:t>
            </a:r>
            <a:r>
              <a:rPr lang="en" sz="1800" dirty="0" err="1" smtClean="0"/>
              <a:t>na</a:t>
            </a:r>
            <a:r>
              <a:rPr lang="en" sz="1800" dirty="0" smtClean="0"/>
              <a:t> Uthman </a:t>
            </a:r>
            <a:r>
              <a:rPr lang="en" sz="1800" dirty="0"/>
              <a:t>(may Allah be pleased with him) was guarded by </a:t>
            </a:r>
            <a:r>
              <a:rPr lang="en" sz="1800" dirty="0" err="1" smtClean="0"/>
              <a:t>Sayyid</a:t>
            </a:r>
            <a:r>
              <a:rPr lang="en-CA" sz="1800" dirty="0" err="1" smtClean="0"/>
              <a:t>i</a:t>
            </a:r>
            <a:r>
              <a:rPr lang="en" sz="1800" dirty="0" err="1" smtClean="0"/>
              <a:t>na</a:t>
            </a:r>
            <a:r>
              <a:rPr lang="en" sz="1800" dirty="0" smtClean="0"/>
              <a:t> Hasan </a:t>
            </a:r>
            <a:r>
              <a:rPr lang="en" sz="1800" dirty="0"/>
              <a:t>ibn Ali, </a:t>
            </a:r>
            <a:r>
              <a:rPr lang="en" sz="1800" dirty="0" err="1" smtClean="0"/>
              <a:t>Sayyid</a:t>
            </a:r>
            <a:r>
              <a:rPr lang="en-CA" sz="1800" dirty="0" err="1" smtClean="0"/>
              <a:t>i</a:t>
            </a:r>
            <a:r>
              <a:rPr lang="en" sz="1800" dirty="0" err="1" smtClean="0"/>
              <a:t>na</a:t>
            </a:r>
            <a:r>
              <a:rPr lang="en" sz="1800" dirty="0" smtClean="0"/>
              <a:t> Hussain </a:t>
            </a:r>
            <a:r>
              <a:rPr lang="en" sz="1800" dirty="0"/>
              <a:t>ibn Ali, </a:t>
            </a:r>
            <a:r>
              <a:rPr lang="en" sz="1800" dirty="0" smtClean="0"/>
              <a:t>Hazrat Abdullah </a:t>
            </a:r>
            <a:r>
              <a:rPr lang="en" sz="1800" dirty="0"/>
              <a:t>ibn Zubair, </a:t>
            </a:r>
            <a:r>
              <a:rPr lang="en" sz="1800" dirty="0" smtClean="0"/>
              <a:t>and </a:t>
            </a:r>
            <a:r>
              <a:rPr lang="en" sz="1800" dirty="0"/>
              <a:t>a few other people (may Allah be pleased with them all</a:t>
            </a:r>
            <a:r>
              <a:rPr lang="en" sz="1800" dirty="0" smtClean="0"/>
              <a:t>)</a:t>
            </a:r>
            <a:endParaRPr lang="en"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26261" y="126802"/>
            <a:ext cx="8858250" cy="755700"/>
          </a:xfrm>
          <a:prstGeom prst="rect">
            <a:avLst/>
          </a:prstGeom>
        </p:spPr>
        <p:txBody>
          <a:bodyPr lIns="91425" tIns="91425" rIns="91425" bIns="91425" anchor="b" anchorCtr="0">
            <a:noAutofit/>
          </a:bodyPr>
          <a:lstStyle/>
          <a:p>
            <a:pPr lvl="0">
              <a:spcBef>
                <a:spcPts val="0"/>
              </a:spcBef>
              <a:buNone/>
            </a:pPr>
            <a:r>
              <a:rPr lang="en" sz="2800" dirty="0"/>
              <a:t>His Martyrdom</a:t>
            </a:r>
          </a:p>
        </p:txBody>
      </p:sp>
      <p:sp>
        <p:nvSpPr>
          <p:cNvPr id="152" name="Shape 152"/>
          <p:cNvSpPr txBox="1">
            <a:spLocks noGrp="1"/>
          </p:cNvSpPr>
          <p:nvPr>
            <p:ph type="body" idx="1"/>
          </p:nvPr>
        </p:nvSpPr>
        <p:spPr>
          <a:xfrm>
            <a:off x="126261" y="987000"/>
            <a:ext cx="6029990" cy="3765753"/>
          </a:xfrm>
          <a:prstGeom prst="rect">
            <a:avLst/>
          </a:prstGeom>
          <a:ln>
            <a:solidFill>
              <a:srgbClr val="999999"/>
            </a:solidFill>
          </a:ln>
        </p:spPr>
        <p:txBody>
          <a:bodyPr lIns="91425" tIns="91425" rIns="91425" bIns="91425" anchor="t" anchorCtr="0">
            <a:noAutofit/>
          </a:bodyPr>
          <a:lstStyle/>
          <a:p>
            <a:pPr marL="457200" lvl="0" indent="-228600" rtl="0">
              <a:spcBef>
                <a:spcPts val="0"/>
              </a:spcBef>
              <a:spcAft>
                <a:spcPts val="1000"/>
              </a:spcAft>
              <a:buFont typeface="Arial" panose="020B0604020202020204" pitchFamily="34" charset="0"/>
              <a:buChar char="•"/>
            </a:pPr>
            <a:r>
              <a:rPr lang="en" sz="1800" dirty="0"/>
              <a:t>The rebels eventually </a:t>
            </a:r>
            <a:r>
              <a:rPr lang="en" sz="1800" dirty="0" smtClean="0"/>
              <a:t>climbed </a:t>
            </a:r>
            <a:r>
              <a:rPr lang="en" sz="1800" dirty="0"/>
              <a:t>over the walls and jumped onto the </a:t>
            </a:r>
            <a:r>
              <a:rPr lang="en" sz="1800" dirty="0" smtClean="0"/>
              <a:t>house</a:t>
            </a:r>
            <a:endParaRPr lang="en" sz="1800" dirty="0"/>
          </a:p>
          <a:p>
            <a:pPr marL="457200" lvl="0" indent="-228600">
              <a:spcAft>
                <a:spcPts val="1000"/>
              </a:spcAft>
            </a:pPr>
            <a:r>
              <a:rPr lang="en" sz="1800" dirty="0"/>
              <a:t>On the 18th of </a:t>
            </a:r>
            <a:r>
              <a:rPr lang="en" sz="1800" dirty="0" smtClean="0"/>
              <a:t>Muharram, </a:t>
            </a:r>
            <a:r>
              <a:rPr lang="en" sz="1800" dirty="0"/>
              <a:t>36 AH </a:t>
            </a:r>
            <a:r>
              <a:rPr lang="en" sz="1800" dirty="0" err="1" smtClean="0"/>
              <a:t>Sayyid</a:t>
            </a:r>
            <a:r>
              <a:rPr lang="en-CA" sz="1800" dirty="0" err="1" smtClean="0"/>
              <a:t>i</a:t>
            </a:r>
            <a:r>
              <a:rPr lang="en" sz="1800" dirty="0" smtClean="0"/>
              <a:t>n</a:t>
            </a:r>
            <a:r>
              <a:rPr lang="en-CA" sz="1800" dirty="0" smtClean="0"/>
              <a:t>a </a:t>
            </a:r>
            <a:r>
              <a:rPr lang="en" sz="1800" dirty="0" err="1" smtClean="0"/>
              <a:t>Uthman</a:t>
            </a:r>
            <a:r>
              <a:rPr lang="en" sz="1800" dirty="0" smtClean="0"/>
              <a:t> (</a:t>
            </a:r>
            <a:r>
              <a:rPr lang="en-CA" sz="1800" dirty="0"/>
              <a:t>may Allah be pleased with him</a:t>
            </a:r>
            <a:r>
              <a:rPr lang="en" sz="1800" dirty="0" smtClean="0"/>
              <a:t>) </a:t>
            </a:r>
            <a:r>
              <a:rPr lang="en" sz="1800" dirty="0"/>
              <a:t>was fasting and the night before he dreamt of the Prophet </a:t>
            </a:r>
            <a:r>
              <a:rPr lang="en" sz="1800" dirty="0" smtClean="0"/>
              <a:t>(</a:t>
            </a:r>
            <a:r>
              <a:rPr lang="en-CA" sz="1800" dirty="0" smtClean="0"/>
              <a:t>may the peace and blessings of Allah be upon him</a:t>
            </a:r>
            <a:r>
              <a:rPr lang="en" sz="1800" dirty="0" smtClean="0"/>
              <a:t>) </a:t>
            </a:r>
            <a:r>
              <a:rPr lang="en" sz="1800" dirty="0"/>
              <a:t>who told </a:t>
            </a:r>
            <a:r>
              <a:rPr lang="en" sz="1800" dirty="0" smtClean="0"/>
              <a:t>him</a:t>
            </a:r>
            <a:r>
              <a:rPr lang="en-CA" sz="1800" dirty="0" smtClean="0"/>
              <a:t>,</a:t>
            </a:r>
            <a:r>
              <a:rPr lang="en" sz="1800" dirty="0" smtClean="0"/>
              <a:t> </a:t>
            </a:r>
            <a:r>
              <a:rPr lang="en" sz="1800" dirty="0"/>
              <a:t>"Be strong! Verily you shall break your fast with us tomorrow night." </a:t>
            </a:r>
            <a:r>
              <a:rPr lang="en" sz="1800" dirty="0" err="1" smtClean="0"/>
              <a:t>Sayyid</a:t>
            </a:r>
            <a:r>
              <a:rPr lang="en-CA" sz="1800" dirty="0" err="1" smtClean="0"/>
              <a:t>i</a:t>
            </a:r>
            <a:r>
              <a:rPr lang="en" sz="1800" dirty="0" err="1" smtClean="0"/>
              <a:t>na</a:t>
            </a:r>
            <a:r>
              <a:rPr lang="en" sz="1800" dirty="0" smtClean="0"/>
              <a:t> Uthman </a:t>
            </a:r>
            <a:r>
              <a:rPr lang="en" sz="1800" dirty="0"/>
              <a:t>(may Allah be pleased with him) was in his quarters reciting from </a:t>
            </a:r>
            <a:r>
              <a:rPr lang="en" sz="1800" dirty="0" smtClean="0"/>
              <a:t>the Qu’ran when the rebels martyred him</a:t>
            </a:r>
          </a:p>
          <a:p>
            <a:pPr marL="457200" lvl="0" indent="-228600" rtl="0">
              <a:spcBef>
                <a:spcPts val="0"/>
              </a:spcBef>
              <a:spcAft>
                <a:spcPts val="1000"/>
              </a:spcAft>
              <a:buFont typeface="Arial" panose="020B0604020202020204" pitchFamily="34" charset="0"/>
              <a:buChar char="•"/>
            </a:pPr>
            <a:r>
              <a:rPr lang="en" sz="1800" dirty="0" smtClean="0"/>
              <a:t>He was laid to rest in Jannat-ul Baqi in Madinah</a:t>
            </a:r>
            <a:endParaRPr lang="en" sz="1800" dirty="0"/>
          </a:p>
          <a:p>
            <a:pPr lvl="0">
              <a:spcBef>
                <a:spcPts val="0"/>
              </a:spcBef>
              <a:buNone/>
            </a:pPr>
            <a:endParaRPr dirty="0"/>
          </a:p>
        </p:txBody>
      </p:sp>
      <p:pic>
        <p:nvPicPr>
          <p:cNvPr id="5" name="Picture 4"/>
          <p:cNvPicPr>
            <a:picLocks noChangeAspect="1"/>
          </p:cNvPicPr>
          <p:nvPr/>
        </p:nvPicPr>
        <p:blipFill>
          <a:blip r:embed="rId3"/>
          <a:stretch>
            <a:fillRect/>
          </a:stretch>
        </p:blipFill>
        <p:spPr>
          <a:xfrm>
            <a:off x="6315741" y="987000"/>
            <a:ext cx="2743199" cy="37657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817250"/>
            <a:ext cx="7801500" cy="1730100"/>
          </a:xfrm>
          <a:prstGeom prst="rect">
            <a:avLst/>
          </a:prstGeom>
          <a:ln w="9525" cap="flat" cmpd="sng">
            <a:solidFill>
              <a:srgbClr val="999999"/>
            </a:solidFill>
            <a:prstDash val="solid"/>
            <a:round/>
            <a:headEnd type="none" w="med" len="med"/>
            <a:tailEnd type="none" w="med" len="med"/>
          </a:ln>
        </p:spPr>
        <p:txBody>
          <a:bodyPr lIns="91425" tIns="91425" rIns="91425" bIns="91425" anchor="b" anchorCtr="0">
            <a:noAutofit/>
          </a:bodyPr>
          <a:lstStyle/>
          <a:p>
            <a:pPr lvl="0">
              <a:spcBef>
                <a:spcPts val="0"/>
              </a:spcBef>
              <a:buNone/>
            </a:pPr>
            <a:r>
              <a:rPr lang="en" sz="4400" b="1" u="sng" dirty="0" err="1" smtClean="0">
                <a:solidFill>
                  <a:srgbClr val="000000"/>
                </a:solidFill>
              </a:rPr>
              <a:t>Sayyid</a:t>
            </a:r>
            <a:r>
              <a:rPr lang="en-CA" sz="4400" b="1" u="sng" dirty="0" err="1" smtClean="0">
                <a:solidFill>
                  <a:srgbClr val="000000"/>
                </a:solidFill>
              </a:rPr>
              <a:t>i</a:t>
            </a:r>
            <a:r>
              <a:rPr lang="en" sz="4400" b="1" u="sng" dirty="0" err="1" smtClean="0">
                <a:solidFill>
                  <a:srgbClr val="000000"/>
                </a:solidFill>
              </a:rPr>
              <a:t>na</a:t>
            </a:r>
            <a:r>
              <a:rPr lang="en" sz="4400" b="1" u="sng" dirty="0" smtClean="0">
                <a:solidFill>
                  <a:srgbClr val="000000"/>
                </a:solidFill>
              </a:rPr>
              <a:t> </a:t>
            </a:r>
            <a:r>
              <a:rPr lang="en" sz="4400" b="1" u="sng" dirty="0">
                <a:solidFill>
                  <a:srgbClr val="000000"/>
                </a:solidFill>
              </a:rPr>
              <a:t>Uthman </a:t>
            </a:r>
            <a:r>
              <a:rPr lang="en" sz="4400" b="1" u="sng" dirty="0" smtClean="0">
                <a:solidFill>
                  <a:srgbClr val="000000"/>
                </a:solidFill>
              </a:rPr>
              <a:t/>
            </a:r>
            <a:br>
              <a:rPr lang="en" sz="4400" b="1" u="sng" dirty="0" smtClean="0">
                <a:solidFill>
                  <a:srgbClr val="000000"/>
                </a:solidFill>
              </a:rPr>
            </a:br>
            <a:r>
              <a:rPr lang="en" sz="4400" b="1" u="sng" dirty="0" smtClean="0">
                <a:solidFill>
                  <a:srgbClr val="000000"/>
                </a:solidFill>
              </a:rPr>
              <a:t>Radhi Allahu ‘anhu</a:t>
            </a:r>
            <a:endParaRPr lang="en" sz="4400" b="1" u="sng" dirty="0">
              <a:solidFill>
                <a:srgbClr val="000000"/>
              </a:solidFill>
            </a:endParaRPr>
          </a:p>
        </p:txBody>
      </p:sp>
      <p:sp>
        <p:nvSpPr>
          <p:cNvPr id="60" name="Shape 60"/>
          <p:cNvSpPr txBox="1">
            <a:spLocks noGrp="1"/>
          </p:cNvSpPr>
          <p:nvPr>
            <p:ph type="subTitle" idx="1"/>
          </p:nvPr>
        </p:nvSpPr>
        <p:spPr>
          <a:xfrm>
            <a:off x="671257" y="3261015"/>
            <a:ext cx="7801500" cy="1321618"/>
          </a:xfrm>
          <a:prstGeom prst="rect">
            <a:avLst/>
          </a:prstGeom>
          <a:ln w="9525" cap="flat" cmpd="sng">
            <a:solidFill>
              <a:schemeClr val="bg1"/>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3200" b="1" dirty="0">
                <a:solidFill>
                  <a:srgbClr val="000000"/>
                </a:solidFill>
                <a:latin typeface="Oswald"/>
                <a:ea typeface="Oswald"/>
                <a:cs typeface="Oswald"/>
                <a:sym typeface="Oswald"/>
              </a:rPr>
              <a:t>The Third Rightly </a:t>
            </a:r>
            <a:r>
              <a:rPr lang="en" sz="3200" b="1" dirty="0" smtClean="0">
                <a:solidFill>
                  <a:srgbClr val="000000"/>
                </a:solidFill>
                <a:latin typeface="Oswald"/>
                <a:ea typeface="Oswald"/>
                <a:cs typeface="Oswald"/>
                <a:sym typeface="Oswald"/>
              </a:rPr>
              <a:t>Guided </a:t>
            </a:r>
            <a:r>
              <a:rPr lang="en" sz="3200" b="1" dirty="0" err="1" smtClean="0">
                <a:solidFill>
                  <a:srgbClr val="000000"/>
                </a:solidFill>
                <a:latin typeface="Oswald"/>
                <a:ea typeface="Oswald"/>
                <a:cs typeface="Oswald"/>
                <a:sym typeface="Oswald"/>
              </a:rPr>
              <a:t>Khalifa</a:t>
            </a:r>
            <a:r>
              <a:rPr lang="en" sz="3200" b="1" dirty="0" smtClean="0">
                <a:solidFill>
                  <a:srgbClr val="000000"/>
                </a:solidFill>
                <a:latin typeface="Oswald"/>
                <a:ea typeface="Oswald"/>
                <a:cs typeface="Oswald"/>
                <a:sym typeface="Oswald"/>
              </a:rPr>
              <a:t> </a:t>
            </a:r>
            <a:endParaRPr lang="en-CA" sz="3200" b="1" dirty="0" smtClean="0">
              <a:solidFill>
                <a:srgbClr val="000000"/>
              </a:solidFill>
              <a:latin typeface="Oswald"/>
              <a:ea typeface="Oswald"/>
              <a:cs typeface="Oswald"/>
              <a:sym typeface="Oswald"/>
            </a:endParaRPr>
          </a:p>
          <a:p>
            <a:pPr lvl="0">
              <a:spcBef>
                <a:spcPts val="0"/>
              </a:spcBef>
              <a:buNone/>
            </a:pPr>
            <a:endParaRPr lang="en-CA" sz="1200" b="1" dirty="0" smtClean="0">
              <a:solidFill>
                <a:srgbClr val="000000"/>
              </a:solidFill>
              <a:latin typeface="Oswald"/>
              <a:ea typeface="Oswald"/>
              <a:cs typeface="Oswald"/>
              <a:sym typeface="Oswald"/>
            </a:endParaRPr>
          </a:p>
          <a:p>
            <a:pPr lvl="0">
              <a:spcBef>
                <a:spcPts val="0"/>
              </a:spcBef>
              <a:buNone/>
            </a:pPr>
            <a:r>
              <a:rPr lang="en-CA" sz="1200" b="1" dirty="0" smtClean="0">
                <a:solidFill>
                  <a:srgbClr val="000000"/>
                </a:solidFill>
                <a:latin typeface="Oswald"/>
                <a:ea typeface="Oswald"/>
                <a:cs typeface="Oswald"/>
                <a:sym typeface="Oswald"/>
              </a:rPr>
              <a:t>By Mustafa Khan</a:t>
            </a:r>
          </a:p>
          <a:p>
            <a:pPr lvl="0">
              <a:spcBef>
                <a:spcPts val="0"/>
              </a:spcBef>
              <a:buNone/>
            </a:pPr>
            <a:r>
              <a:rPr lang="en-CA" sz="1200" b="1" dirty="0" smtClean="0">
                <a:solidFill>
                  <a:srgbClr val="000000"/>
                </a:solidFill>
                <a:latin typeface="Oswald"/>
                <a:ea typeface="Oswald"/>
                <a:cs typeface="Oswald"/>
                <a:sym typeface="Oswald"/>
              </a:rPr>
              <a:t>October 11th, 2017</a:t>
            </a:r>
          </a:p>
          <a:p>
            <a:pPr lvl="0">
              <a:spcBef>
                <a:spcPts val="0"/>
              </a:spcBef>
              <a:buNone/>
            </a:pPr>
            <a:r>
              <a:rPr lang="en-CA" sz="1200" b="1" dirty="0" smtClean="0">
                <a:solidFill>
                  <a:srgbClr val="000000"/>
                </a:solidFill>
                <a:latin typeface="Oswald"/>
                <a:ea typeface="Oswald"/>
                <a:cs typeface="Oswald"/>
                <a:sym typeface="Oswald"/>
              </a:rPr>
              <a:t>20</a:t>
            </a:r>
            <a:r>
              <a:rPr lang="en-CA" sz="1200" b="1" baseline="30000" dirty="0" smtClean="0">
                <a:solidFill>
                  <a:srgbClr val="000000"/>
                </a:solidFill>
                <a:latin typeface="Oswald"/>
                <a:ea typeface="Oswald"/>
                <a:cs typeface="Oswald"/>
                <a:sym typeface="Oswald"/>
              </a:rPr>
              <a:t>th</a:t>
            </a:r>
            <a:r>
              <a:rPr lang="en-CA" sz="1200" b="1" dirty="0" smtClean="0">
                <a:solidFill>
                  <a:srgbClr val="000000"/>
                </a:solidFill>
                <a:latin typeface="Oswald"/>
                <a:ea typeface="Oswald"/>
                <a:cs typeface="Oswald"/>
                <a:sym typeface="Oswald"/>
              </a:rPr>
              <a:t> Muharram, 1439 AH</a:t>
            </a:r>
          </a:p>
          <a:p>
            <a:pPr lvl="0">
              <a:spcBef>
                <a:spcPts val="0"/>
              </a:spcBef>
              <a:buNone/>
            </a:pPr>
            <a:endParaRPr lang="en" sz="3200" b="1" dirty="0">
              <a:solidFill>
                <a:srgbClr val="000000"/>
              </a:solidFill>
              <a:latin typeface="Oswald"/>
              <a:ea typeface="Oswald"/>
              <a:cs typeface="Oswald"/>
              <a:sym typeface="Oswa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48855"/>
            <a:ext cx="8545221" cy="935665"/>
          </a:xfrm>
        </p:spPr>
        <p:txBody>
          <a:bodyPr>
            <a:normAutofit/>
          </a:bodyPr>
          <a:lstStyle/>
          <a:p>
            <a:r>
              <a:rPr lang="en-US" sz="4400" dirty="0" smtClean="0"/>
              <a:t>Spirituality</a:t>
            </a:r>
            <a:endParaRPr lang="en-US" sz="4400" dirty="0"/>
          </a:p>
        </p:txBody>
      </p:sp>
      <p:sp>
        <p:nvSpPr>
          <p:cNvPr id="3" name="Text Placeholder 2"/>
          <p:cNvSpPr>
            <a:spLocks noGrp="1"/>
          </p:cNvSpPr>
          <p:nvPr>
            <p:ph type="body" idx="1"/>
          </p:nvPr>
        </p:nvSpPr>
        <p:spPr>
          <a:xfrm>
            <a:off x="311700" y="1219480"/>
            <a:ext cx="8832300" cy="3490744"/>
          </a:xfrm>
          <a:ln>
            <a:solidFill>
              <a:srgbClr val="999999"/>
            </a:solidFill>
          </a:ln>
        </p:spPr>
        <p:txBody>
          <a:bodyPr>
            <a:normAutofit fontScale="92500"/>
          </a:bodyPr>
          <a:lstStyle/>
          <a:p>
            <a:pPr>
              <a:spcAft>
                <a:spcPts val="1000"/>
              </a:spcAft>
              <a:buFont typeface="Arial" charset="0"/>
              <a:buChar char="•"/>
            </a:pPr>
            <a:r>
              <a:rPr lang="en-US" sz="1800" dirty="0" err="1" smtClean="0"/>
              <a:t>Sayyidina</a:t>
            </a:r>
            <a:r>
              <a:rPr lang="en-US" sz="1800" dirty="0" smtClean="0"/>
              <a:t> </a:t>
            </a:r>
            <a:r>
              <a:rPr lang="en-US" sz="1800" dirty="0" err="1" smtClean="0"/>
              <a:t>Uthman</a:t>
            </a:r>
            <a:r>
              <a:rPr lang="en-US" sz="1800" dirty="0" smtClean="0"/>
              <a:t> (</a:t>
            </a:r>
            <a:r>
              <a:rPr lang="en-US" sz="1800" dirty="0"/>
              <a:t>may Allah be pleased with him</a:t>
            </a:r>
            <a:r>
              <a:rPr lang="en-US" sz="1800" dirty="0" smtClean="0"/>
              <a:t>) was one of the 10 men who were promised </a:t>
            </a:r>
            <a:r>
              <a:rPr lang="en-US" sz="1800" dirty="0"/>
              <a:t>J</a:t>
            </a:r>
            <a:r>
              <a:rPr lang="en-US" sz="1800" dirty="0" smtClean="0"/>
              <a:t>annah by Prophet Muhammad (may the peace and blessings of Allah be upon him)</a:t>
            </a:r>
          </a:p>
          <a:p>
            <a:pPr>
              <a:spcAft>
                <a:spcPts val="1000"/>
              </a:spcAft>
              <a:buFont typeface="Arial" charset="0"/>
              <a:buChar char="•"/>
            </a:pPr>
            <a:r>
              <a:rPr lang="en-US" sz="1800" dirty="0" smtClean="0"/>
              <a:t>Often, </a:t>
            </a:r>
            <a:r>
              <a:rPr lang="en-US" sz="1800" dirty="0" err="1" smtClean="0"/>
              <a:t>Sayyidina</a:t>
            </a:r>
            <a:r>
              <a:rPr lang="en-US" sz="1800" dirty="0" smtClean="0"/>
              <a:t> </a:t>
            </a:r>
            <a:r>
              <a:rPr lang="en-US" sz="1800" dirty="0" err="1" smtClean="0"/>
              <a:t>Uthman</a:t>
            </a:r>
            <a:r>
              <a:rPr lang="en-US" sz="1800" dirty="0" smtClean="0"/>
              <a:t> (</a:t>
            </a:r>
            <a:r>
              <a:rPr lang="en-US" sz="1800" dirty="0"/>
              <a:t>may Allah be pleased with him</a:t>
            </a:r>
            <a:r>
              <a:rPr lang="en-US" sz="1800" dirty="0" smtClean="0"/>
              <a:t>) spent part of the night in prayer, he also fasted often throughout the year, performed </a:t>
            </a:r>
            <a:r>
              <a:rPr lang="en-US" sz="1800" dirty="0"/>
              <a:t>H</a:t>
            </a:r>
            <a:r>
              <a:rPr lang="en-US" sz="1800" dirty="0" smtClean="0"/>
              <a:t>ajj every year, and always took care of those in need in the community</a:t>
            </a:r>
          </a:p>
          <a:p>
            <a:pPr marL="171450" indent="-171450">
              <a:spcAft>
                <a:spcPts val="1000"/>
              </a:spcAft>
              <a:buFont typeface="Arial" charset="0"/>
              <a:buChar char="•"/>
            </a:pPr>
            <a:r>
              <a:rPr lang="en-US" sz="1800" dirty="0" smtClean="0"/>
              <a:t>Even though he was wealthy, </a:t>
            </a:r>
            <a:r>
              <a:rPr lang="en-US" sz="1800" dirty="0" err="1" smtClean="0"/>
              <a:t>Sayyidina</a:t>
            </a:r>
            <a:r>
              <a:rPr lang="en-US" sz="1800" dirty="0" smtClean="0"/>
              <a:t> </a:t>
            </a:r>
            <a:r>
              <a:rPr lang="en-US" sz="1800" dirty="0" err="1" smtClean="0"/>
              <a:t>Uthman</a:t>
            </a:r>
            <a:r>
              <a:rPr lang="en-US" sz="1800" dirty="0" smtClean="0"/>
              <a:t> (may Allah be pleased with him) lived very simply</a:t>
            </a:r>
          </a:p>
          <a:p>
            <a:pPr marL="171450" indent="-171450">
              <a:spcAft>
                <a:spcPts val="1000"/>
              </a:spcAft>
              <a:buFont typeface="Arial" charset="0"/>
              <a:buChar char="•"/>
            </a:pPr>
            <a:r>
              <a:rPr lang="en-US" sz="1800" dirty="0" smtClean="0"/>
              <a:t>He had a deep love for the Qur’an, he frequently recited the Qur’an and had vast knowledge about the verses</a:t>
            </a:r>
          </a:p>
          <a:p>
            <a:pPr marL="171450" indent="-171450">
              <a:spcAft>
                <a:spcPts val="1000"/>
              </a:spcAft>
              <a:buFont typeface="Arial" charset="0"/>
              <a:buChar char="•"/>
            </a:pPr>
            <a:r>
              <a:rPr lang="en-US" sz="1800" dirty="0" smtClean="0"/>
              <a:t>His shyness caused the angels to also be shy in his presence</a:t>
            </a:r>
          </a:p>
          <a:p>
            <a:pPr marL="171450" indent="-171450">
              <a:spcAft>
                <a:spcPts val="1000"/>
              </a:spcAft>
              <a:buFont typeface="Arial" charset="0"/>
              <a:buChar char="•"/>
            </a:pPr>
            <a:endParaRPr lang="en-US" dirty="0" smtClean="0"/>
          </a:p>
          <a:p>
            <a:pPr marL="171450" indent="-171450">
              <a:spcAft>
                <a:spcPts val="1000"/>
              </a:spcAft>
              <a:buFont typeface="Arial" charset="0"/>
              <a:buChar char="•"/>
            </a:pPr>
            <a:endParaRPr lang="en-US" dirty="0" smtClean="0"/>
          </a:p>
          <a:p>
            <a:pPr marL="171450" indent="-171450">
              <a:spcAft>
                <a:spcPts val="1000"/>
              </a:spcAft>
              <a:buFont typeface="Arial" charset="0"/>
              <a:buChar char="•"/>
            </a:pPr>
            <a:endParaRPr lang="en-US" dirty="0"/>
          </a:p>
        </p:txBody>
      </p:sp>
    </p:spTree>
    <p:extLst>
      <p:ext uri="{BB962C8B-B14F-4D97-AF65-F5344CB8AC3E}">
        <p14:creationId xmlns:p14="http://schemas.microsoft.com/office/powerpoint/2010/main" xmlns="" val="489245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38224"/>
            <a:ext cx="8523956" cy="595423"/>
          </a:xfrm>
        </p:spPr>
        <p:txBody>
          <a:bodyPr>
            <a:normAutofit/>
          </a:bodyPr>
          <a:lstStyle/>
          <a:p>
            <a:r>
              <a:rPr lang="en-US" sz="2000" dirty="0" smtClean="0"/>
              <a:t>Selection of Hadiths regarding </a:t>
            </a:r>
            <a:r>
              <a:rPr lang="en-US" sz="2000" dirty="0" err="1" smtClean="0"/>
              <a:t>Sayyidina</a:t>
            </a:r>
            <a:r>
              <a:rPr lang="en-US" sz="2000" dirty="0" smtClean="0"/>
              <a:t> </a:t>
            </a:r>
            <a:r>
              <a:rPr lang="en-US" sz="2000" dirty="0" err="1" smtClean="0"/>
              <a:t>Uthman</a:t>
            </a:r>
            <a:endParaRPr lang="en-US" sz="2000" dirty="0"/>
          </a:p>
        </p:txBody>
      </p:sp>
      <p:sp>
        <p:nvSpPr>
          <p:cNvPr id="3" name="Text Placeholder 2"/>
          <p:cNvSpPr>
            <a:spLocks noGrp="1"/>
          </p:cNvSpPr>
          <p:nvPr>
            <p:ph type="body" idx="1"/>
          </p:nvPr>
        </p:nvSpPr>
        <p:spPr>
          <a:xfrm>
            <a:off x="311700" y="816836"/>
            <a:ext cx="8523956" cy="4201731"/>
          </a:xfrm>
          <a:ln>
            <a:solidFill>
              <a:srgbClr val="404040"/>
            </a:solidFill>
          </a:ln>
        </p:spPr>
        <p:txBody>
          <a:bodyPr>
            <a:normAutofit fontScale="92500"/>
          </a:bodyPr>
          <a:lstStyle/>
          <a:p>
            <a:pPr marL="171450" indent="-171450">
              <a:spcAft>
                <a:spcPts val="1000"/>
              </a:spcAft>
              <a:buFont typeface="Arial" charset="0"/>
              <a:buChar char="•"/>
            </a:pPr>
            <a:r>
              <a:rPr lang="en-US" sz="1600" dirty="0" smtClean="0"/>
              <a:t>The Prophet (may the peace and blessings of Allah be upon him) said, “</a:t>
            </a:r>
            <a:r>
              <a:rPr lang="en-US" sz="1600" dirty="0" err="1" smtClean="0"/>
              <a:t>Uthman's</a:t>
            </a:r>
            <a:r>
              <a:rPr lang="en-US" sz="1600" dirty="0" smtClean="0"/>
              <a:t> shyness causes the angels to be shy”</a:t>
            </a:r>
          </a:p>
          <a:p>
            <a:pPr marL="0" indent="0">
              <a:spcAft>
                <a:spcPts val="1000"/>
              </a:spcAft>
              <a:buNone/>
            </a:pPr>
            <a:r>
              <a:rPr lang="en-US" sz="1600" dirty="0"/>
              <a:t> </a:t>
            </a:r>
            <a:r>
              <a:rPr lang="en-US" sz="1600" dirty="0" smtClean="0"/>
              <a:t>            - Al-</a:t>
            </a:r>
            <a:r>
              <a:rPr lang="en-US" sz="1600" dirty="0" err="1" smtClean="0"/>
              <a:t>Tabarani</a:t>
            </a:r>
            <a:endParaRPr lang="en-US" sz="1600" dirty="0"/>
          </a:p>
          <a:p>
            <a:pPr marL="171450" lvl="4" indent="-171450">
              <a:spcAft>
                <a:spcPts val="1000"/>
              </a:spcAft>
              <a:buFont typeface="Arial" charset="0"/>
              <a:buChar char="•"/>
            </a:pPr>
            <a:r>
              <a:rPr lang="en-US" sz="1600" dirty="0" smtClean="0"/>
              <a:t>The Prophet (may the peace and blessings of Allah be upon him) said, “Every prophet has a friend in Paradise; my friend in it is </a:t>
            </a:r>
            <a:r>
              <a:rPr lang="en-US" sz="1600" dirty="0" err="1" smtClean="0"/>
              <a:t>Uthman</a:t>
            </a:r>
            <a:r>
              <a:rPr lang="en-US" sz="1600" dirty="0" smtClean="0"/>
              <a:t>”   </a:t>
            </a:r>
          </a:p>
          <a:p>
            <a:pPr marL="0" lvl="4" indent="0">
              <a:spcAft>
                <a:spcPts val="1000"/>
              </a:spcAft>
              <a:buNone/>
            </a:pPr>
            <a:r>
              <a:rPr lang="en-US" sz="1600" dirty="0"/>
              <a:t> </a:t>
            </a:r>
            <a:r>
              <a:rPr lang="en-US" sz="1600" dirty="0" smtClean="0"/>
              <a:t>            - Ibn </a:t>
            </a:r>
            <a:r>
              <a:rPr lang="en-US" sz="1600" dirty="0" err="1" smtClean="0"/>
              <a:t>Majah</a:t>
            </a:r>
            <a:endParaRPr lang="en-US" sz="1600" dirty="0" smtClean="0"/>
          </a:p>
          <a:p>
            <a:pPr marL="171450" lvl="8" indent="-171450">
              <a:spcAft>
                <a:spcPts val="1000"/>
              </a:spcAft>
              <a:buFont typeface="Arial" charset="0"/>
              <a:buChar char="•"/>
            </a:pPr>
            <a:r>
              <a:rPr lang="en-US" sz="1600" dirty="0" smtClean="0"/>
              <a:t>The Prophet (may the peace and blessings of Allah be upon him) said, “The intercession of </a:t>
            </a:r>
            <a:r>
              <a:rPr lang="en-US" sz="1600" dirty="0" err="1" smtClean="0"/>
              <a:t>Uthman</a:t>
            </a:r>
            <a:r>
              <a:rPr lang="en-US" sz="1600" dirty="0" smtClean="0"/>
              <a:t> shall cause to enter into Paradise, of my nation, more people than the tribe </a:t>
            </a:r>
            <a:r>
              <a:rPr lang="en-US" sz="1600" dirty="0" err="1" smtClean="0"/>
              <a:t>Tamim</a:t>
            </a:r>
            <a:r>
              <a:rPr lang="en-US" sz="1600" dirty="0" smtClean="0"/>
              <a:t>.”        </a:t>
            </a:r>
          </a:p>
          <a:p>
            <a:pPr marL="0" lvl="8" indent="0">
              <a:spcAft>
                <a:spcPts val="1000"/>
              </a:spcAft>
              <a:buNone/>
            </a:pPr>
            <a:r>
              <a:rPr lang="en-US" sz="1600" dirty="0"/>
              <a:t> </a:t>
            </a:r>
            <a:r>
              <a:rPr lang="en-US" sz="1600" dirty="0" smtClean="0"/>
              <a:t>            - </a:t>
            </a:r>
            <a:r>
              <a:rPr lang="en-US" sz="1600" dirty="0" err="1" smtClean="0"/>
              <a:t>Tirmidhi</a:t>
            </a:r>
            <a:endParaRPr lang="en-US" sz="1600" dirty="0" smtClean="0"/>
          </a:p>
          <a:p>
            <a:pPr marL="171450" lvl="8" indent="-171450">
              <a:spcAft>
                <a:spcPts val="1000"/>
              </a:spcAft>
              <a:buFont typeface="Arial" charset="0"/>
              <a:buChar char="•"/>
            </a:pPr>
            <a:r>
              <a:rPr lang="en-US" sz="1600" dirty="0" err="1" smtClean="0"/>
              <a:t>Sayyidina</a:t>
            </a:r>
            <a:r>
              <a:rPr lang="en-US" sz="1600" dirty="0" smtClean="0"/>
              <a:t> Ali (may Allah be pleased with him) said he heard the Prophet (may the peace and blessings of Allah be upon him) say to </a:t>
            </a:r>
            <a:r>
              <a:rPr lang="en-US" sz="1600" dirty="0" err="1" smtClean="0"/>
              <a:t>Sayyidina</a:t>
            </a:r>
            <a:r>
              <a:rPr lang="en-US" sz="1600" dirty="0" smtClean="0"/>
              <a:t> </a:t>
            </a:r>
            <a:r>
              <a:rPr lang="en-US" sz="1600" dirty="0" err="1" smtClean="0"/>
              <a:t>Uthman</a:t>
            </a:r>
            <a:r>
              <a:rPr lang="en-US" sz="1600" dirty="0" smtClean="0"/>
              <a:t> (may Allah be pleased with him), “If I had forty daughters I would get them married to you, one after the other (if they passed away) until there was none left.”</a:t>
            </a:r>
          </a:p>
          <a:p>
            <a:pPr marL="0" lvl="8" indent="0">
              <a:spcAft>
                <a:spcPts val="1000"/>
              </a:spcAft>
              <a:buNone/>
            </a:pPr>
            <a:r>
              <a:rPr lang="en-US" sz="1600" dirty="0"/>
              <a:t> </a:t>
            </a:r>
            <a:r>
              <a:rPr lang="en-US" sz="1600" dirty="0" smtClean="0"/>
              <a:t>            - Ibn ‘</a:t>
            </a:r>
            <a:r>
              <a:rPr lang="en-US" sz="1600" dirty="0" err="1" smtClean="0"/>
              <a:t>Asakir</a:t>
            </a:r>
            <a:endParaRPr lang="en-US" sz="1600" dirty="0" smtClean="0"/>
          </a:p>
          <a:p>
            <a:pPr lvl="8"/>
            <a:endParaRPr lang="en-US" dirty="0" smtClean="0"/>
          </a:p>
          <a:p>
            <a:pPr marL="171450" lvl="8" indent="-171450">
              <a:buFont typeface="Arial" charset="0"/>
              <a:buChar char="•"/>
            </a:pPr>
            <a:endParaRPr lang="en-US" dirty="0" smtClean="0"/>
          </a:p>
          <a:p>
            <a:pPr marL="171450" lvl="8" indent="-171450">
              <a:buFont typeface="Arial" charset="0"/>
              <a:buChar char="•"/>
            </a:pPr>
            <a:endParaRPr lang="en-US" dirty="0"/>
          </a:p>
          <a:p>
            <a:pPr marL="171450" lvl="8" indent="-171450">
              <a:buFont typeface="Arial" charset="0"/>
              <a:buChar char="•"/>
            </a:pPr>
            <a:endParaRPr lang="en-US" dirty="0" smtClean="0"/>
          </a:p>
          <a:p>
            <a:pPr marL="171450" indent="-171450">
              <a:buFontTx/>
              <a:buChar char="-"/>
            </a:pPr>
            <a:endParaRPr lang="en-US" dirty="0" smtClean="0"/>
          </a:p>
          <a:p>
            <a:pPr marL="171450" indent="-171450">
              <a:buFontTx/>
              <a:buChar char="-"/>
            </a:pPr>
            <a:endParaRPr lang="en-US" dirty="0" smtClean="0"/>
          </a:p>
        </p:txBody>
      </p:sp>
    </p:spTree>
    <p:extLst>
      <p:ext uri="{BB962C8B-B14F-4D97-AF65-F5344CB8AC3E}">
        <p14:creationId xmlns:p14="http://schemas.microsoft.com/office/powerpoint/2010/main" xmlns="" val="934871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38224"/>
            <a:ext cx="8523956" cy="595423"/>
          </a:xfrm>
        </p:spPr>
        <p:txBody>
          <a:bodyPr>
            <a:noAutofit/>
          </a:bodyPr>
          <a:lstStyle/>
          <a:p>
            <a:r>
              <a:rPr lang="en-US" sz="3200" dirty="0" smtClean="0"/>
              <a:t>References</a:t>
            </a:r>
            <a:endParaRPr lang="en-US" sz="3200" dirty="0"/>
          </a:p>
        </p:txBody>
      </p:sp>
      <p:sp>
        <p:nvSpPr>
          <p:cNvPr id="3" name="Text Placeholder 2"/>
          <p:cNvSpPr>
            <a:spLocks noGrp="1"/>
          </p:cNvSpPr>
          <p:nvPr>
            <p:ph type="body" idx="1"/>
          </p:nvPr>
        </p:nvSpPr>
        <p:spPr>
          <a:xfrm>
            <a:off x="311700" y="816836"/>
            <a:ext cx="8523956" cy="4201731"/>
          </a:xfrm>
          <a:ln>
            <a:solidFill>
              <a:srgbClr val="404040"/>
            </a:solidFill>
          </a:ln>
        </p:spPr>
        <p:txBody>
          <a:bodyPr>
            <a:normAutofit/>
          </a:bodyPr>
          <a:lstStyle/>
          <a:p>
            <a:pPr marL="0" lvl="8" indent="0">
              <a:buNone/>
            </a:pPr>
            <a:r>
              <a:rPr lang="en-CA" altLang="en-US" sz="2000" b="1" u="sng" dirty="0" err="1" smtClean="0">
                <a:ea typeface="Times New Roman" charset="0"/>
                <a:cs typeface="Times New Roman" charset="0"/>
              </a:rPr>
              <a:t>Hilyat-ul-Awliya</a:t>
            </a:r>
            <a:r>
              <a:rPr lang="en-CA" altLang="en-US" sz="2000" b="1" u="sng" dirty="0" smtClean="0">
                <a:ea typeface="Times New Roman" charset="0"/>
                <a:cs typeface="Times New Roman" charset="0"/>
              </a:rPr>
              <a:t> </a:t>
            </a:r>
            <a:r>
              <a:rPr lang="en-CA" altLang="en-US" sz="2000" b="1" u="sng" dirty="0" err="1" smtClean="0">
                <a:ea typeface="Times New Roman" charset="0"/>
                <a:cs typeface="Times New Roman" charset="0"/>
              </a:rPr>
              <a:t>wa</a:t>
            </a:r>
            <a:r>
              <a:rPr lang="en-CA" altLang="en-US" sz="2000" b="1" u="sng" dirty="0" smtClean="0">
                <a:ea typeface="Times New Roman" charset="0"/>
                <a:cs typeface="Times New Roman" charset="0"/>
              </a:rPr>
              <a:t> </a:t>
            </a:r>
            <a:r>
              <a:rPr lang="en-CA" altLang="en-US" sz="2000" b="1" u="sng" dirty="0" err="1" smtClean="0">
                <a:ea typeface="Times New Roman" charset="0"/>
                <a:cs typeface="Times New Roman" charset="0"/>
              </a:rPr>
              <a:t>Tabaqat</a:t>
            </a:r>
            <a:r>
              <a:rPr lang="en-CA" altLang="en-US" sz="2000" b="1" u="sng" dirty="0" smtClean="0">
                <a:ea typeface="Times New Roman" charset="0"/>
                <a:cs typeface="Times New Roman" charset="0"/>
              </a:rPr>
              <a:t> al-</a:t>
            </a:r>
            <a:r>
              <a:rPr lang="en-CA" altLang="en-US" sz="2000" b="1" u="sng" dirty="0" err="1" smtClean="0">
                <a:ea typeface="Times New Roman" charset="0"/>
                <a:cs typeface="Times New Roman" charset="0"/>
              </a:rPr>
              <a:t>Asfiya</a:t>
            </a:r>
            <a:endParaRPr lang="en-CA" altLang="en-US" sz="2000" b="1" u="sng" dirty="0" smtClean="0">
              <a:ea typeface="Times New Roman" charset="0"/>
              <a:cs typeface="Times New Roman" charset="0"/>
            </a:endParaRPr>
          </a:p>
          <a:p>
            <a:pPr marL="0" indent="0">
              <a:lnSpc>
                <a:spcPct val="90000"/>
              </a:lnSpc>
              <a:buNone/>
            </a:pPr>
            <a:r>
              <a:rPr lang="en-CA" altLang="en-US" sz="2000" b="1" u="sng" dirty="0" smtClean="0">
                <a:ea typeface="Times New Roman" charset="0"/>
                <a:cs typeface="Times New Roman" charset="0"/>
              </a:rPr>
              <a:t>(The Beauty of the Righteous and the Ranks of the Elite)</a:t>
            </a:r>
            <a:endParaRPr lang="en-CA" altLang="en-US" sz="2000" b="1" u="sng" dirty="0" smtClean="0">
              <a:solidFill>
                <a:srgbClr val="FF0000"/>
              </a:solidFill>
              <a:ea typeface="Times New Roman" charset="0"/>
              <a:cs typeface="Times New Roman" charset="0"/>
            </a:endParaRPr>
          </a:p>
          <a:p>
            <a:pPr marL="0" indent="0">
              <a:lnSpc>
                <a:spcPct val="90000"/>
              </a:lnSpc>
              <a:buNone/>
            </a:pPr>
            <a:endParaRPr lang="en-CA" altLang="en-US" sz="2000" dirty="0" smtClean="0">
              <a:ea typeface="Times New Roman" charset="0"/>
              <a:cs typeface="Times New Roman" charset="0"/>
            </a:endParaRPr>
          </a:p>
          <a:p>
            <a:pPr marL="0" indent="0">
              <a:lnSpc>
                <a:spcPct val="90000"/>
              </a:lnSpc>
              <a:buNone/>
            </a:pPr>
            <a:r>
              <a:rPr lang="en-CA" altLang="en-US" sz="2000" dirty="0" smtClean="0">
                <a:ea typeface="Times New Roman" charset="0"/>
                <a:cs typeface="Times New Roman" charset="0"/>
              </a:rPr>
              <a:t>By Abu </a:t>
            </a:r>
            <a:r>
              <a:rPr lang="en-CA" altLang="en-US" sz="2000" dirty="0" err="1" smtClean="0">
                <a:ea typeface="Times New Roman" charset="0"/>
                <a:cs typeface="Times New Roman" charset="0"/>
              </a:rPr>
              <a:t>Na`im</a:t>
            </a:r>
            <a:r>
              <a:rPr lang="en-CA" altLang="en-US" sz="2000" dirty="0" smtClean="0">
                <a:ea typeface="Times New Roman" charset="0"/>
                <a:cs typeface="Times New Roman" charset="0"/>
              </a:rPr>
              <a:t> al-</a:t>
            </a:r>
            <a:r>
              <a:rPr lang="en-CA" altLang="en-US" sz="2000" dirty="0" err="1" smtClean="0">
                <a:ea typeface="Times New Roman" charset="0"/>
                <a:cs typeface="Times New Roman" charset="0"/>
              </a:rPr>
              <a:t>Asfahani</a:t>
            </a:r>
            <a:r>
              <a:rPr lang="en-CA" altLang="en-US" sz="2000" dirty="0" smtClean="0">
                <a:ea typeface="Times New Roman" charset="0"/>
                <a:cs typeface="Times New Roman" charset="0"/>
              </a:rPr>
              <a:t> translated by </a:t>
            </a:r>
            <a:r>
              <a:rPr lang="en-CA" altLang="en-US" sz="2000" dirty="0" err="1" smtClean="0">
                <a:ea typeface="Times New Roman" charset="0"/>
                <a:cs typeface="Times New Roman" charset="0"/>
              </a:rPr>
              <a:t>Shaykh</a:t>
            </a:r>
            <a:r>
              <a:rPr lang="en-CA" altLang="en-US" sz="2000" dirty="0" smtClean="0">
                <a:ea typeface="Times New Roman" charset="0"/>
                <a:cs typeface="Times New Roman" charset="0"/>
              </a:rPr>
              <a:t> Muhammad Al-</a:t>
            </a:r>
            <a:r>
              <a:rPr lang="en-CA" altLang="en-US" sz="2000" dirty="0" err="1" smtClean="0">
                <a:ea typeface="Times New Roman" charset="0"/>
                <a:cs typeface="Times New Roman" charset="0"/>
              </a:rPr>
              <a:t>Akili</a:t>
            </a:r>
            <a:endParaRPr lang="en-CA" altLang="en-US" sz="2000" dirty="0" smtClean="0">
              <a:ea typeface="Times New Roman" charset="0"/>
              <a:cs typeface="Times New Roman" charset="0"/>
            </a:endParaRPr>
          </a:p>
          <a:p>
            <a:pPr marL="0" indent="0">
              <a:lnSpc>
                <a:spcPct val="90000"/>
              </a:lnSpc>
              <a:buNone/>
            </a:pPr>
            <a:r>
              <a:rPr lang="en-CA" altLang="en-US" sz="2000" dirty="0" smtClean="0">
                <a:ea typeface="Times New Roman" charset="0"/>
                <a:cs typeface="Times New Roman" charset="0"/>
              </a:rPr>
              <a:t>Pearl Publishing House, Philadelphia, Pennsylvania, 1995</a:t>
            </a:r>
          </a:p>
          <a:p>
            <a:pPr marL="171450" lvl="8">
              <a:buFont typeface="Arial" charset="0"/>
              <a:buChar char="•"/>
            </a:pPr>
            <a:endParaRPr lang="en-US" sz="1800" dirty="0" smtClean="0"/>
          </a:p>
          <a:p>
            <a:pPr marL="171450" lvl="8">
              <a:buFont typeface="Arial" charset="0"/>
              <a:buChar char="•"/>
            </a:pPr>
            <a:endParaRPr lang="en-US" sz="1800" dirty="0"/>
          </a:p>
          <a:p>
            <a:pPr marL="0" indent="0">
              <a:lnSpc>
                <a:spcPct val="90000"/>
              </a:lnSpc>
              <a:buNone/>
            </a:pPr>
            <a:r>
              <a:rPr lang="en-CA" altLang="en-US" sz="1800" b="1" dirty="0">
                <a:ea typeface="Times New Roman" charset="0"/>
                <a:cs typeface="Times New Roman" charset="0"/>
              </a:rPr>
              <a:t>“al-</a:t>
            </a:r>
            <a:r>
              <a:rPr lang="en-CA" altLang="en-US" sz="1800" b="1" dirty="0" err="1">
                <a:ea typeface="Times New Roman" charset="0"/>
                <a:cs typeface="Times New Roman" charset="0"/>
              </a:rPr>
              <a:t>Khulafa</a:t>
            </a:r>
            <a:r>
              <a:rPr lang="en-CA" altLang="en-US" sz="1800" b="1" dirty="0">
                <a:ea typeface="Times New Roman" charset="0"/>
                <a:cs typeface="Times New Roman" charset="0"/>
              </a:rPr>
              <a:t> </a:t>
            </a:r>
            <a:r>
              <a:rPr lang="en-CA" altLang="en-US" sz="1800" b="1" dirty="0" err="1">
                <a:ea typeface="Times New Roman" charset="0"/>
                <a:cs typeface="Times New Roman" charset="0"/>
              </a:rPr>
              <a:t>ar</a:t>
            </a:r>
            <a:r>
              <a:rPr lang="en-CA" altLang="en-US" sz="1800" b="1" dirty="0">
                <a:ea typeface="Times New Roman" charset="0"/>
                <a:cs typeface="Times New Roman" charset="0"/>
              </a:rPr>
              <a:t>-Rashidun” from </a:t>
            </a:r>
            <a:r>
              <a:rPr lang="en-CA" altLang="en-US" sz="1800" b="1" u="sng" dirty="0" err="1">
                <a:ea typeface="Times New Roman" charset="0"/>
                <a:cs typeface="Times New Roman" charset="0"/>
              </a:rPr>
              <a:t>Tarikh</a:t>
            </a:r>
            <a:r>
              <a:rPr lang="en-CA" altLang="en-US" sz="1800" b="1" u="sng" dirty="0">
                <a:ea typeface="Times New Roman" charset="0"/>
                <a:cs typeface="Times New Roman" charset="0"/>
              </a:rPr>
              <a:t> al-</a:t>
            </a:r>
            <a:r>
              <a:rPr lang="en-CA" altLang="en-US" sz="1800" b="1" u="sng" dirty="0" err="1">
                <a:ea typeface="Times New Roman" charset="0"/>
                <a:cs typeface="Times New Roman" charset="0"/>
              </a:rPr>
              <a:t>Khulafa</a:t>
            </a:r>
            <a:endParaRPr lang="en-CA" altLang="en-US" sz="1800" b="1" u="sng" dirty="0">
              <a:ea typeface="Times New Roman" charset="0"/>
              <a:cs typeface="Times New Roman" charset="0"/>
            </a:endParaRPr>
          </a:p>
          <a:p>
            <a:pPr marL="0" indent="0">
              <a:lnSpc>
                <a:spcPct val="90000"/>
              </a:lnSpc>
              <a:buNone/>
            </a:pPr>
            <a:r>
              <a:rPr lang="en-CA" altLang="en-US" sz="1800" b="1" u="sng" dirty="0">
                <a:ea typeface="Times New Roman" charset="0"/>
                <a:cs typeface="Times New Roman" charset="0"/>
              </a:rPr>
              <a:t>(The History of the </a:t>
            </a:r>
            <a:r>
              <a:rPr lang="en-CA" altLang="en-US" sz="1800" b="1" u="sng" dirty="0" err="1">
                <a:ea typeface="Times New Roman" charset="0"/>
                <a:cs typeface="Times New Roman" charset="0"/>
              </a:rPr>
              <a:t>Khalifahs</a:t>
            </a:r>
            <a:r>
              <a:rPr lang="en-CA" altLang="en-US" sz="1800" b="1" u="sng" dirty="0">
                <a:ea typeface="Times New Roman" charset="0"/>
                <a:cs typeface="Times New Roman" charset="0"/>
              </a:rPr>
              <a:t> who took the right way)</a:t>
            </a:r>
          </a:p>
          <a:p>
            <a:pPr marL="0" indent="0">
              <a:lnSpc>
                <a:spcPct val="90000"/>
              </a:lnSpc>
              <a:buNone/>
            </a:pPr>
            <a:endParaRPr lang="en-CA" altLang="en-US" sz="1300" dirty="0" smtClean="0">
              <a:latin typeface="Times New Roman" charset="0"/>
              <a:ea typeface="Times New Roman" charset="0"/>
              <a:cs typeface="Times New Roman" charset="0"/>
            </a:endParaRPr>
          </a:p>
          <a:p>
            <a:pPr marL="0" indent="0">
              <a:lnSpc>
                <a:spcPct val="90000"/>
              </a:lnSpc>
              <a:buNone/>
            </a:pPr>
            <a:r>
              <a:rPr lang="en-CA" altLang="en-US" sz="1800" dirty="0" smtClean="0">
                <a:ea typeface="Times New Roman" charset="0"/>
                <a:cs typeface="Times New Roman" charset="0"/>
              </a:rPr>
              <a:t>By </a:t>
            </a:r>
            <a:r>
              <a:rPr lang="en-CA" altLang="en-US" sz="1800" dirty="0">
                <a:ea typeface="Times New Roman" charset="0"/>
                <a:cs typeface="Times New Roman" charset="0"/>
              </a:rPr>
              <a:t>Jalal ad-Din as-</a:t>
            </a:r>
            <a:r>
              <a:rPr lang="en-CA" altLang="en-US" sz="1800" dirty="0" err="1">
                <a:ea typeface="Times New Roman" charset="0"/>
                <a:cs typeface="Times New Roman" charset="0"/>
              </a:rPr>
              <a:t>Suyuti</a:t>
            </a:r>
            <a:r>
              <a:rPr lang="en-CA" altLang="en-US" sz="1800" dirty="0">
                <a:ea typeface="Times New Roman" charset="0"/>
                <a:cs typeface="Times New Roman" charset="0"/>
              </a:rPr>
              <a:t> translated by `</a:t>
            </a:r>
            <a:r>
              <a:rPr lang="en-CA" altLang="en-US" sz="1800" dirty="0" err="1">
                <a:ea typeface="Times New Roman" charset="0"/>
                <a:cs typeface="Times New Roman" charset="0"/>
              </a:rPr>
              <a:t>Abdassamad</a:t>
            </a:r>
            <a:r>
              <a:rPr lang="en-CA" altLang="en-US" sz="1800" dirty="0">
                <a:ea typeface="Times New Roman" charset="0"/>
                <a:cs typeface="Times New Roman" charset="0"/>
              </a:rPr>
              <a:t> Clarke</a:t>
            </a:r>
          </a:p>
          <a:p>
            <a:pPr marL="0" indent="0">
              <a:lnSpc>
                <a:spcPct val="90000"/>
              </a:lnSpc>
              <a:buNone/>
            </a:pPr>
            <a:r>
              <a:rPr lang="en-CA" altLang="en-US" sz="1800" dirty="0">
                <a:ea typeface="Times New Roman" charset="0"/>
                <a:cs typeface="Times New Roman" charset="0"/>
              </a:rPr>
              <a:t>Ta-Ha Publishers Ltd. London, 1995</a:t>
            </a:r>
          </a:p>
          <a:p>
            <a:pPr marL="0" lvl="8" indent="0">
              <a:buNone/>
            </a:pPr>
            <a:endParaRPr lang="en-US" sz="1800" dirty="0"/>
          </a:p>
          <a:p>
            <a:pPr marL="171450" lvl="8">
              <a:buFont typeface="Arial" charset="0"/>
              <a:buChar char="•"/>
            </a:pPr>
            <a:endParaRPr lang="en-US" sz="1100" dirty="0"/>
          </a:p>
          <a:p>
            <a:pPr marL="171450" lvl="8" indent="-171450">
              <a:buFont typeface="Arial" charset="0"/>
              <a:buChar char="•"/>
            </a:pPr>
            <a:endParaRPr lang="en-US" sz="1100" dirty="0" smtClean="0"/>
          </a:p>
          <a:p>
            <a:pPr marL="171450" indent="-171450">
              <a:buFontTx/>
              <a:buChar char="-"/>
            </a:pPr>
            <a:endParaRPr lang="en-US" sz="1100" dirty="0" smtClean="0"/>
          </a:p>
          <a:p>
            <a:pPr marL="171450" indent="-171450">
              <a:buFontTx/>
              <a:buChar char="-"/>
            </a:pPr>
            <a:endParaRPr lang="en-US" sz="1100" dirty="0" smtClean="0"/>
          </a:p>
        </p:txBody>
      </p:sp>
    </p:spTree>
    <p:extLst>
      <p:ext uri="{BB962C8B-B14F-4D97-AF65-F5344CB8AC3E}">
        <p14:creationId xmlns:p14="http://schemas.microsoft.com/office/powerpoint/2010/main" xmlns="" val="75944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Biographical Information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311700" y="263875"/>
            <a:ext cx="8520600" cy="46590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317500" rtl="0">
              <a:spcBef>
                <a:spcPts val="0"/>
              </a:spcBef>
              <a:spcAft>
                <a:spcPts val="1600"/>
              </a:spcAft>
              <a:buSzPct val="100000"/>
              <a:buChar char="●"/>
            </a:pPr>
            <a:r>
              <a:rPr lang="en" sz="1600" dirty="0" err="1" smtClean="0"/>
              <a:t>Sayyid</a:t>
            </a:r>
            <a:r>
              <a:rPr lang="en-CA" sz="1600" dirty="0" err="1" smtClean="0"/>
              <a:t>i</a:t>
            </a:r>
            <a:r>
              <a:rPr lang="en" sz="1600" dirty="0" err="1" smtClean="0"/>
              <a:t>na</a:t>
            </a:r>
            <a:r>
              <a:rPr lang="en" sz="1600" dirty="0" smtClean="0"/>
              <a:t> Uthman </a:t>
            </a:r>
            <a:r>
              <a:rPr lang="en" sz="1600" dirty="0"/>
              <a:t>ibn ‘Affan </a:t>
            </a:r>
            <a:r>
              <a:rPr lang="en" sz="1600" dirty="0" smtClean="0"/>
              <a:t>al-Amawi (al-Makki, also later al-Madani), </a:t>
            </a:r>
            <a:r>
              <a:rPr lang="en-CA" sz="1600" dirty="0" smtClean="0"/>
              <a:t> </a:t>
            </a:r>
            <a:r>
              <a:rPr lang="en" sz="1600" dirty="0" smtClean="0"/>
              <a:t>Abu Amr</a:t>
            </a:r>
          </a:p>
          <a:p>
            <a:pPr marL="457200" lvl="0" indent="-317500" rtl="0">
              <a:spcBef>
                <a:spcPts val="0"/>
              </a:spcBef>
              <a:spcAft>
                <a:spcPts val="1600"/>
              </a:spcAft>
              <a:buSzPct val="100000"/>
              <a:buChar char="●"/>
            </a:pPr>
            <a:r>
              <a:rPr lang="en" sz="1600" dirty="0" smtClean="0"/>
              <a:t>Born in the city of Ta’if in the year 47 BH (576 CE) into the Umayyad clan of the Quraysh tribe of Makkah</a:t>
            </a:r>
          </a:p>
          <a:p>
            <a:pPr marL="457200" lvl="0" indent="-317500">
              <a:spcAft>
                <a:spcPts val="1600"/>
              </a:spcAft>
              <a:buSzPct val="100000"/>
              <a:buChar char="●"/>
            </a:pPr>
            <a:r>
              <a:rPr lang="en-IN" sz="1600" dirty="0" smtClean="0"/>
              <a:t>S</a:t>
            </a:r>
            <a:r>
              <a:rPr lang="en" sz="1600" dirty="0" err="1" smtClean="0"/>
              <a:t>ayyid</a:t>
            </a:r>
            <a:r>
              <a:rPr lang="en-CA" sz="1600" dirty="0" err="1" smtClean="0"/>
              <a:t>i</a:t>
            </a:r>
            <a:r>
              <a:rPr lang="en" sz="1600" dirty="0" err="1" smtClean="0"/>
              <a:t>na</a:t>
            </a:r>
            <a:r>
              <a:rPr lang="en" sz="1600" dirty="0" smtClean="0"/>
              <a:t> </a:t>
            </a:r>
            <a:r>
              <a:rPr lang="en" sz="1600" dirty="0" err="1" smtClean="0"/>
              <a:t>Uthman</a:t>
            </a:r>
            <a:r>
              <a:rPr lang="en" sz="1600" dirty="0" smtClean="0"/>
              <a:t> (</a:t>
            </a:r>
            <a:r>
              <a:rPr lang="en-CA" sz="1600" dirty="0" smtClean="0"/>
              <a:t>may Allah be pleased with him</a:t>
            </a:r>
            <a:r>
              <a:rPr lang="en" sz="1600" dirty="0" smtClean="0"/>
              <a:t>) </a:t>
            </a:r>
            <a:r>
              <a:rPr lang="en" sz="1600" dirty="0"/>
              <a:t>was one of the earliest converts to Islam and converted after returning from a business trip to Syria in 611 CE. This occurred after a discussion with </a:t>
            </a:r>
            <a:r>
              <a:rPr lang="en" sz="1600" dirty="0" err="1" smtClean="0"/>
              <a:t>Sayyid</a:t>
            </a:r>
            <a:r>
              <a:rPr lang="en-CA" sz="1600" dirty="0" err="1" smtClean="0"/>
              <a:t>i</a:t>
            </a:r>
            <a:r>
              <a:rPr lang="en" sz="1600" dirty="0" err="1" smtClean="0"/>
              <a:t>na</a:t>
            </a:r>
            <a:r>
              <a:rPr lang="en" sz="1600" dirty="0" smtClean="0"/>
              <a:t> Abu </a:t>
            </a:r>
            <a:r>
              <a:rPr lang="en" sz="1600" dirty="0"/>
              <a:t>Bakr </a:t>
            </a:r>
            <a:r>
              <a:rPr lang="en" sz="1600" dirty="0" smtClean="0"/>
              <a:t>(</a:t>
            </a:r>
            <a:r>
              <a:rPr lang="en-CA" sz="1600" dirty="0"/>
              <a:t>may Allah be pleased with him</a:t>
            </a:r>
            <a:r>
              <a:rPr lang="en" sz="1600" dirty="0" smtClean="0"/>
              <a:t>) </a:t>
            </a:r>
            <a:r>
              <a:rPr lang="en" sz="1600" dirty="0"/>
              <a:t>who was the second person to accept </a:t>
            </a:r>
            <a:r>
              <a:rPr lang="en" sz="1600" dirty="0" smtClean="0"/>
              <a:t>Islam</a:t>
            </a:r>
            <a:endParaRPr lang="en" sz="1600" dirty="0"/>
          </a:p>
          <a:p>
            <a:pPr marL="457200" lvl="0" indent="-317500" rtl="0">
              <a:spcBef>
                <a:spcPts val="0"/>
              </a:spcBef>
              <a:spcAft>
                <a:spcPts val="1600"/>
              </a:spcAft>
              <a:buSzPct val="100000"/>
              <a:buChar char="●"/>
            </a:pPr>
            <a:r>
              <a:rPr lang="en" sz="1600" dirty="0"/>
              <a:t>Was called “Dhun-Nurayn” or “Possessor of the Two Lights” due to having married two of the </a:t>
            </a:r>
            <a:r>
              <a:rPr lang="en-CA" sz="1600" dirty="0" smtClean="0"/>
              <a:t>daughters of the </a:t>
            </a:r>
            <a:r>
              <a:rPr lang="en" sz="1600" dirty="0" smtClean="0"/>
              <a:t>Messenger </a:t>
            </a:r>
            <a:r>
              <a:rPr lang="en" sz="1600" dirty="0"/>
              <a:t>of </a:t>
            </a:r>
            <a:r>
              <a:rPr lang="en" sz="1600" dirty="0" smtClean="0"/>
              <a:t>Allah </a:t>
            </a:r>
            <a:r>
              <a:rPr lang="en" sz="1600" dirty="0"/>
              <a:t>(may </a:t>
            </a:r>
            <a:r>
              <a:rPr lang="en-CA" sz="1600" dirty="0" smtClean="0"/>
              <a:t>the peace and blessings of Allah be upon him</a:t>
            </a:r>
            <a:r>
              <a:rPr lang="en" sz="1600" dirty="0" smtClean="0"/>
              <a:t>) </a:t>
            </a:r>
            <a:endParaRPr lang="en-CA" sz="1600" dirty="0" smtClean="0"/>
          </a:p>
          <a:p>
            <a:pPr marL="457200" lvl="0" indent="-317500" rtl="0">
              <a:spcBef>
                <a:spcPts val="0"/>
              </a:spcBef>
              <a:spcAft>
                <a:spcPts val="1600"/>
              </a:spcAft>
              <a:buSzPct val="100000"/>
              <a:buChar char="●"/>
            </a:pPr>
            <a:r>
              <a:rPr lang="en" sz="1600" dirty="0" smtClean="0"/>
              <a:t>Took </a:t>
            </a:r>
            <a:r>
              <a:rPr lang="en" sz="1600" dirty="0"/>
              <a:t>part in both of the </a:t>
            </a:r>
            <a:r>
              <a:rPr lang="en" sz="1600" i="1" dirty="0"/>
              <a:t>hijras </a:t>
            </a:r>
            <a:r>
              <a:rPr lang="en" sz="1600" dirty="0"/>
              <a:t>(migrations). </a:t>
            </a:r>
            <a:r>
              <a:rPr lang="en-CA" sz="1600" dirty="0" smtClean="0"/>
              <a:t> </a:t>
            </a:r>
            <a:r>
              <a:rPr lang="en" sz="1600" dirty="0" smtClean="0"/>
              <a:t>The </a:t>
            </a:r>
            <a:r>
              <a:rPr lang="en" sz="1600" dirty="0"/>
              <a:t>first to Abyssinia and the second to </a:t>
            </a:r>
            <a:r>
              <a:rPr lang="en" sz="1600" dirty="0" smtClean="0"/>
              <a:t>Madinah</a:t>
            </a:r>
            <a:endParaRPr lang="en" sz="1600" dirty="0"/>
          </a:p>
          <a:p>
            <a:pPr marL="457200" lvl="0" indent="-317500" rtl="0">
              <a:spcBef>
                <a:spcPts val="0"/>
              </a:spcBef>
              <a:spcAft>
                <a:spcPts val="1600"/>
              </a:spcAft>
              <a:buSzPct val="100000"/>
              <a:buChar char="●"/>
            </a:pPr>
            <a:r>
              <a:rPr lang="en" sz="1600" dirty="0"/>
              <a:t>Participated in the Battle of Uhud in 3 AH (625 CE) and the Battle of the Trench in 5 AH (627 CE</a:t>
            </a:r>
            <a:r>
              <a:rPr lang="en" sz="1600" dirty="0" smtClean="0"/>
              <a:t>)</a:t>
            </a:r>
            <a:endParaRPr lang="en" sz="1600" dirty="0"/>
          </a:p>
          <a:p>
            <a:pPr marL="457200" lvl="0" indent="-317500" rtl="0">
              <a:spcBef>
                <a:spcPts val="0"/>
              </a:spcBef>
              <a:spcAft>
                <a:spcPts val="1600"/>
              </a:spcAft>
              <a:buSzPct val="100000"/>
              <a:buChar char="●"/>
            </a:pPr>
            <a:r>
              <a:rPr lang="en" sz="1600" dirty="0"/>
              <a:t>He was the third of the</a:t>
            </a:r>
            <a:r>
              <a:rPr lang="en" sz="1600" i="1" dirty="0"/>
              <a:t> Khulafa Rashidun </a:t>
            </a:r>
            <a:r>
              <a:rPr lang="en" sz="1600" dirty="0"/>
              <a:t>(Rightly Guided </a:t>
            </a:r>
            <a:r>
              <a:rPr lang="en" sz="1600" dirty="0" smtClean="0"/>
              <a:t>Khalifas) </a:t>
            </a:r>
            <a:endParaRPr lang="en" sz="1600" dirty="0"/>
          </a:p>
          <a:p>
            <a:pPr lvl="0" rtl="0">
              <a:spcBef>
                <a:spcPts val="0"/>
              </a:spcBef>
              <a:spcAft>
                <a:spcPts val="1000"/>
              </a:spcAft>
              <a:buNone/>
            </a:pPr>
            <a:endParaRPr sz="1600" dirty="0"/>
          </a:p>
          <a:p>
            <a:pPr lvl="0" rtl="0">
              <a:spcBef>
                <a:spcPts val="0"/>
              </a:spcBef>
              <a:spcAft>
                <a:spcPts val="1000"/>
              </a:spcAft>
              <a:buNone/>
            </a:pPr>
            <a:r>
              <a:rPr lang="en" sz="1400" dirty="0"/>
              <a:t> </a:t>
            </a:r>
          </a:p>
          <a:p>
            <a:pPr lvl="0" rtl="0">
              <a:spcBef>
                <a:spcPts val="0"/>
              </a:spcBef>
              <a:spcAft>
                <a:spcPts val="1000"/>
              </a:spcAft>
              <a:buNone/>
            </a:pPr>
            <a:endParaRPr dirty="0"/>
          </a:p>
          <a:p>
            <a:pPr lvl="0" rtl="0">
              <a:spcBef>
                <a:spcPts val="0"/>
              </a:spcBef>
              <a:spcAft>
                <a:spcPts val="1000"/>
              </a:spcAft>
              <a:buNone/>
            </a:pPr>
            <a:endParaRPr dirty="0"/>
          </a:p>
          <a:p>
            <a:pPr lvl="0">
              <a:spcBef>
                <a:spcPts val="0"/>
              </a:spcBef>
              <a:spcAft>
                <a:spcPts val="10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274904"/>
            <a:ext cx="8520600" cy="572700"/>
          </a:xfrm>
          <a:prstGeom prst="rect">
            <a:avLst/>
          </a:prstGeom>
          <a:ln w="9525" cap="flat" cmpd="sng">
            <a:solidFill>
              <a:srgbClr val="999999"/>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2800" dirty="0"/>
              <a:t>Physical Characteristics</a:t>
            </a:r>
          </a:p>
        </p:txBody>
      </p:sp>
      <p:sp>
        <p:nvSpPr>
          <p:cNvPr id="76" name="Shape 76"/>
          <p:cNvSpPr txBox="1">
            <a:spLocks noGrp="1"/>
          </p:cNvSpPr>
          <p:nvPr>
            <p:ph type="body" idx="1"/>
          </p:nvPr>
        </p:nvSpPr>
        <p:spPr>
          <a:xfrm>
            <a:off x="311700" y="1055175"/>
            <a:ext cx="8781900" cy="3932700"/>
          </a:xfrm>
          <a:prstGeom prst="rect">
            <a:avLst/>
          </a:prstGeom>
          <a:ln w="9525" cap="flat" cmpd="sng">
            <a:solidFill>
              <a:srgbClr val="999999"/>
            </a:solidFill>
            <a:prstDash val="solid"/>
            <a:round/>
            <a:headEnd type="none" w="med" len="med"/>
            <a:tailEnd type="none" w="med" len="med"/>
          </a:ln>
        </p:spPr>
        <p:txBody>
          <a:bodyPr lIns="91425" tIns="91425" rIns="91425" bIns="91425" anchor="t" anchorCtr="0">
            <a:noAutofit/>
          </a:bodyPr>
          <a:lstStyle/>
          <a:p>
            <a:pPr marL="457200" lvl="0" indent="-228600">
              <a:spcAft>
                <a:spcPts val="1000"/>
              </a:spcAft>
              <a:buChar char="●"/>
            </a:pPr>
            <a:r>
              <a:rPr lang="en" sz="1600" dirty="0" smtClean="0"/>
              <a:t>Sayyid</a:t>
            </a:r>
            <a:r>
              <a:rPr lang="en-CA" sz="1600" dirty="0" err="1" smtClean="0"/>
              <a:t>i</a:t>
            </a:r>
            <a:r>
              <a:rPr lang="en" sz="1600" dirty="0" err="1" smtClean="0"/>
              <a:t>na</a:t>
            </a:r>
            <a:r>
              <a:rPr lang="en" sz="1600" dirty="0" smtClean="0"/>
              <a:t> </a:t>
            </a:r>
            <a:r>
              <a:rPr lang="en" sz="1600" dirty="0" err="1" smtClean="0"/>
              <a:t>Uthman</a:t>
            </a:r>
            <a:r>
              <a:rPr lang="en" sz="1600" dirty="0" smtClean="0"/>
              <a:t> (</a:t>
            </a:r>
            <a:r>
              <a:rPr lang="en-CA" sz="1600" dirty="0"/>
              <a:t>may Allah be pleased with him</a:t>
            </a:r>
            <a:r>
              <a:rPr lang="en" sz="1600" dirty="0" smtClean="0"/>
              <a:t>) </a:t>
            </a:r>
            <a:r>
              <a:rPr lang="en" sz="1600" dirty="0"/>
              <a:t>was of middle stature, not being short nor </a:t>
            </a:r>
            <a:r>
              <a:rPr lang="en" sz="1600" dirty="0" smtClean="0"/>
              <a:t>tall</a:t>
            </a:r>
            <a:endParaRPr lang="en" sz="1600" dirty="0"/>
          </a:p>
          <a:p>
            <a:pPr marL="457200" lvl="0" indent="-228600">
              <a:spcAft>
                <a:spcPts val="1000"/>
              </a:spcAft>
              <a:buChar char="●"/>
            </a:pPr>
            <a:r>
              <a:rPr lang="en" sz="1600" dirty="0"/>
              <a:t>He had a very beautiful </a:t>
            </a:r>
            <a:r>
              <a:rPr lang="en" sz="1600" dirty="0" smtClean="0"/>
              <a:t>face, </a:t>
            </a:r>
            <a:r>
              <a:rPr lang="en" sz="1600" dirty="0"/>
              <a:t>s</a:t>
            </a:r>
            <a:r>
              <a:rPr lang="en" sz="1600" dirty="0" smtClean="0"/>
              <a:t>o </a:t>
            </a:r>
            <a:r>
              <a:rPr lang="en" sz="1600" dirty="0"/>
              <a:t>beautiful that </a:t>
            </a:r>
            <a:r>
              <a:rPr lang="en" sz="1600" dirty="0" smtClean="0"/>
              <a:t>Hazrat Musa </a:t>
            </a:r>
            <a:r>
              <a:rPr lang="en" sz="1600" dirty="0"/>
              <a:t>Ibn </a:t>
            </a:r>
            <a:r>
              <a:rPr lang="en" sz="1600" dirty="0" err="1"/>
              <a:t>Talhah</a:t>
            </a:r>
            <a:r>
              <a:rPr lang="en" sz="1600" dirty="0"/>
              <a:t> </a:t>
            </a:r>
            <a:r>
              <a:rPr lang="en-CA" sz="1600" dirty="0"/>
              <a:t>(may Allah be pleased with </a:t>
            </a:r>
            <a:r>
              <a:rPr lang="en-CA" sz="1600" dirty="0" smtClean="0"/>
              <a:t>him) </a:t>
            </a:r>
            <a:r>
              <a:rPr lang="en" sz="1600" dirty="0" smtClean="0"/>
              <a:t>said</a:t>
            </a:r>
            <a:r>
              <a:rPr lang="en-CA" sz="1600" dirty="0"/>
              <a:t>,</a:t>
            </a:r>
            <a:r>
              <a:rPr lang="en" sz="1600" dirty="0" smtClean="0"/>
              <a:t> </a:t>
            </a:r>
            <a:r>
              <a:rPr lang="en" sz="1600" dirty="0"/>
              <a:t>“Uthman ibn Affan was the most beautiful of people”</a:t>
            </a:r>
          </a:p>
          <a:p>
            <a:pPr marL="457200" lvl="0" indent="-228600" rtl="0">
              <a:spcBef>
                <a:spcPts val="0"/>
              </a:spcBef>
              <a:spcAft>
                <a:spcPts val="1000"/>
              </a:spcAft>
              <a:buChar char="●"/>
            </a:pPr>
            <a:r>
              <a:rPr lang="en" sz="1600" dirty="0"/>
              <a:t>He had a fair complexion with a shade of </a:t>
            </a:r>
            <a:r>
              <a:rPr lang="en" sz="1600" dirty="0" smtClean="0"/>
              <a:t>red. </a:t>
            </a:r>
            <a:r>
              <a:rPr lang="en" sz="1600" dirty="0"/>
              <a:t>H</a:t>
            </a:r>
            <a:r>
              <a:rPr lang="en" sz="1600" dirty="0" smtClean="0"/>
              <a:t>e </a:t>
            </a:r>
            <a:r>
              <a:rPr lang="en" sz="1600" dirty="0"/>
              <a:t>had a full beard, was large </a:t>
            </a:r>
            <a:r>
              <a:rPr lang="en" sz="1600" dirty="0" smtClean="0"/>
              <a:t>limbed </a:t>
            </a:r>
            <a:r>
              <a:rPr lang="en" sz="1600" dirty="0"/>
              <a:t>with hair covering his </a:t>
            </a:r>
            <a:r>
              <a:rPr lang="en" sz="1600" dirty="0" smtClean="0"/>
              <a:t>forearms</a:t>
            </a:r>
            <a:endParaRPr lang="en" sz="1600" dirty="0"/>
          </a:p>
          <a:p>
            <a:pPr marL="457200" lvl="0" indent="-228600" rtl="0">
              <a:spcBef>
                <a:spcPts val="0"/>
              </a:spcBef>
              <a:spcAft>
                <a:spcPts val="1000"/>
              </a:spcAft>
              <a:buChar char="●"/>
            </a:pPr>
            <a:r>
              <a:rPr lang="en" sz="1600" dirty="0"/>
              <a:t>He had curly hair with yellow-coloured locks which fell behind his ears, but was also balding to his forehead, he also had very beautiful front </a:t>
            </a:r>
            <a:r>
              <a:rPr lang="en" sz="1600" dirty="0" smtClean="0"/>
              <a:t>teeth</a:t>
            </a:r>
            <a:endParaRPr lang="en" sz="1600" dirty="0"/>
          </a:p>
          <a:p>
            <a:pPr marL="457200" lvl="0" indent="-228600" rtl="0">
              <a:spcBef>
                <a:spcPts val="0"/>
              </a:spcBef>
              <a:spcAft>
                <a:spcPts val="1000"/>
              </a:spcAft>
              <a:buChar char="●"/>
            </a:pPr>
            <a:r>
              <a:rPr lang="en" sz="1600" dirty="0"/>
              <a:t>He was said to have resembled both Prophet Muhammad </a:t>
            </a:r>
            <a:r>
              <a:rPr lang="en" sz="1600" dirty="0" smtClean="0"/>
              <a:t>(</a:t>
            </a:r>
            <a:r>
              <a:rPr lang="en-CA" sz="1600" dirty="0" smtClean="0"/>
              <a:t>may the peace and blessings of Allah be upon him</a:t>
            </a:r>
            <a:r>
              <a:rPr lang="en" sz="1600" dirty="0" smtClean="0"/>
              <a:t>) </a:t>
            </a:r>
            <a:r>
              <a:rPr lang="en" sz="1600" dirty="0"/>
              <a:t>and Prophet Ibrahim (peace be upon him)</a:t>
            </a:r>
          </a:p>
          <a:p>
            <a:pPr marL="457200" lvl="0" indent="-228600" rtl="0">
              <a:spcBef>
                <a:spcPts val="0"/>
              </a:spcBef>
              <a:spcAft>
                <a:spcPts val="1000"/>
              </a:spcAft>
              <a:buChar char="●"/>
            </a:pPr>
            <a:r>
              <a:rPr lang="en-CA" sz="1600" dirty="0" err="1" smtClean="0"/>
              <a:t>Sayyidatina</a:t>
            </a:r>
            <a:r>
              <a:rPr lang="en-CA" sz="1600" dirty="0"/>
              <a:t> </a:t>
            </a:r>
            <a:r>
              <a:rPr lang="en" sz="1600" dirty="0" smtClean="0"/>
              <a:t>A’isha </a:t>
            </a:r>
            <a:r>
              <a:rPr lang="en" sz="1600" dirty="0"/>
              <a:t>bint Abu Bakr (may Allah be pleased with her) said the Prophet (may Allah’s peace and blessings be upon him) told his daughter </a:t>
            </a:r>
            <a:r>
              <a:rPr lang="en-CA" sz="1600" dirty="0" err="1" smtClean="0"/>
              <a:t>Sayyidatina</a:t>
            </a:r>
            <a:r>
              <a:rPr lang="en-CA" sz="1600" dirty="0" smtClean="0"/>
              <a:t> </a:t>
            </a:r>
            <a:r>
              <a:rPr lang="en" sz="1600" dirty="0" smtClean="0"/>
              <a:t>Umm </a:t>
            </a:r>
            <a:r>
              <a:rPr lang="en" sz="1600" dirty="0" err="1" smtClean="0"/>
              <a:t>Kulthum</a:t>
            </a:r>
            <a:r>
              <a:rPr lang="en-CA" sz="1600" dirty="0"/>
              <a:t> </a:t>
            </a:r>
            <a:r>
              <a:rPr lang="en-CA" sz="1600" dirty="0" smtClean="0"/>
              <a:t>(may Allah be pleased with her), </a:t>
            </a:r>
            <a:r>
              <a:rPr lang="en" sz="1600" dirty="0" smtClean="0"/>
              <a:t>“Your </a:t>
            </a:r>
            <a:r>
              <a:rPr lang="en" sz="1600" dirty="0"/>
              <a:t>husband, of all men, is the one who most resembles your grandfather Ibrahim and your father Muhammad.”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 sz="3600" dirty="0"/>
              <a:t>Family</a:t>
            </a:r>
          </a:p>
        </p:txBody>
      </p:sp>
      <p:sp>
        <p:nvSpPr>
          <p:cNvPr id="82" name="Shape 82"/>
          <p:cNvSpPr txBox="1">
            <a:spLocks noGrp="1"/>
          </p:cNvSpPr>
          <p:nvPr>
            <p:ph type="body" idx="1"/>
          </p:nvPr>
        </p:nvSpPr>
        <p:spPr>
          <a:xfrm>
            <a:off x="389525" y="1107050"/>
            <a:ext cx="8178600" cy="3416400"/>
          </a:xfrm>
          <a:prstGeom prst="rect">
            <a:avLst/>
          </a:prstGeom>
          <a:ln>
            <a:solidFill>
              <a:srgbClr val="404040"/>
            </a:solidFill>
          </a:ln>
        </p:spPr>
        <p:txBody>
          <a:bodyPr lIns="91425" tIns="91425" rIns="91425" bIns="91425" anchor="t" anchorCtr="0">
            <a:noAutofit/>
          </a:bodyPr>
          <a:lstStyle/>
          <a:p>
            <a:pPr marL="457200" lvl="0" indent="-228600" rtl="0">
              <a:lnSpc>
                <a:spcPct val="115000"/>
              </a:lnSpc>
              <a:spcBef>
                <a:spcPts val="0"/>
              </a:spcBef>
              <a:spcAft>
                <a:spcPts val="1000"/>
              </a:spcAft>
              <a:buChar char="●"/>
            </a:pPr>
            <a:r>
              <a:rPr lang="en" sz="1600" dirty="0" err="1" smtClean="0"/>
              <a:t>Sayyid</a:t>
            </a:r>
            <a:r>
              <a:rPr lang="en-CA" sz="1600" dirty="0" err="1" smtClean="0"/>
              <a:t>i</a:t>
            </a:r>
            <a:r>
              <a:rPr lang="en" sz="1600" dirty="0" err="1" smtClean="0"/>
              <a:t>na</a:t>
            </a:r>
            <a:r>
              <a:rPr lang="en" sz="1600" dirty="0" smtClean="0"/>
              <a:t> </a:t>
            </a:r>
            <a:r>
              <a:rPr lang="en" sz="1600" dirty="0" err="1" smtClean="0"/>
              <a:t>Uthman</a:t>
            </a:r>
            <a:r>
              <a:rPr lang="en" sz="1600" dirty="0" smtClean="0"/>
              <a:t> (</a:t>
            </a:r>
            <a:r>
              <a:rPr lang="en-CA" sz="1600" dirty="0" smtClean="0"/>
              <a:t>may Allah be pleased with him</a:t>
            </a:r>
            <a:r>
              <a:rPr lang="en" sz="1600" dirty="0" smtClean="0"/>
              <a:t>) </a:t>
            </a:r>
            <a:r>
              <a:rPr lang="en" sz="1600" dirty="0"/>
              <a:t>married </a:t>
            </a:r>
            <a:r>
              <a:rPr lang="en-CA" sz="1600" dirty="0" smtClean="0"/>
              <a:t>the daughter of the Prophet, </a:t>
            </a:r>
            <a:r>
              <a:rPr lang="en" sz="1600" dirty="0" err="1" smtClean="0"/>
              <a:t>Sayyidatina</a:t>
            </a:r>
            <a:r>
              <a:rPr lang="en" sz="1600" dirty="0" smtClean="0"/>
              <a:t> </a:t>
            </a:r>
            <a:r>
              <a:rPr lang="en" sz="1600" dirty="0" err="1" smtClean="0"/>
              <a:t>Ruqayya</a:t>
            </a:r>
            <a:r>
              <a:rPr lang="en" sz="1600" dirty="0" smtClean="0"/>
              <a:t> (may Allah be pleased with her) in </a:t>
            </a:r>
            <a:r>
              <a:rPr lang="en" sz="1600" dirty="0"/>
              <a:t>7 BH (615 CE), </a:t>
            </a:r>
            <a:r>
              <a:rPr lang="en" sz="1600" dirty="0" smtClean="0"/>
              <a:t>who </a:t>
            </a:r>
            <a:r>
              <a:rPr lang="en" sz="1600" dirty="0"/>
              <a:t>bore him a </a:t>
            </a:r>
            <a:r>
              <a:rPr lang="en" sz="1600" dirty="0" smtClean="0"/>
              <a:t>son;</a:t>
            </a:r>
            <a:r>
              <a:rPr lang="en-CA" sz="1600" dirty="0" smtClean="0"/>
              <a:t>  </a:t>
            </a:r>
            <a:r>
              <a:rPr lang="en" sz="1600" dirty="0" smtClean="0"/>
              <a:t>Abdullah </a:t>
            </a:r>
            <a:r>
              <a:rPr lang="en" sz="1600" dirty="0"/>
              <a:t>ibn </a:t>
            </a:r>
            <a:r>
              <a:rPr lang="en" sz="1600" dirty="0" err="1" smtClean="0"/>
              <a:t>Uthman</a:t>
            </a:r>
            <a:r>
              <a:rPr lang="en" sz="1600" dirty="0" smtClean="0"/>
              <a:t> (</a:t>
            </a:r>
            <a:r>
              <a:rPr lang="en-CA" sz="1600" dirty="0" smtClean="0"/>
              <a:t>may Allah be pleased with him</a:t>
            </a:r>
            <a:r>
              <a:rPr lang="en" sz="1600" dirty="0" smtClean="0"/>
              <a:t>)</a:t>
            </a:r>
            <a:endParaRPr lang="en" sz="1600" dirty="0"/>
          </a:p>
          <a:p>
            <a:pPr marL="457200" lvl="0" indent="-228600">
              <a:lnSpc>
                <a:spcPct val="115000"/>
              </a:lnSpc>
              <a:spcAft>
                <a:spcPts val="1000"/>
              </a:spcAft>
              <a:buChar char="●"/>
            </a:pPr>
            <a:r>
              <a:rPr lang="en" sz="1600" dirty="0"/>
              <a:t>After </a:t>
            </a:r>
            <a:r>
              <a:rPr lang="en" sz="1600" dirty="0" smtClean="0"/>
              <a:t>Sayyidatina </a:t>
            </a:r>
            <a:r>
              <a:rPr lang="en" sz="1600" dirty="0" err="1" smtClean="0"/>
              <a:t>Ruqayya</a:t>
            </a:r>
            <a:r>
              <a:rPr lang="en" sz="1600" i="1" dirty="0" smtClean="0"/>
              <a:t> </a:t>
            </a:r>
            <a:r>
              <a:rPr lang="en-CA" sz="1600" i="1" dirty="0" smtClean="0"/>
              <a:t>(</a:t>
            </a:r>
            <a:r>
              <a:rPr lang="en-CA" sz="1600" dirty="0"/>
              <a:t>may Allah be pleased with </a:t>
            </a:r>
            <a:r>
              <a:rPr lang="en-CA" sz="1600" dirty="0" smtClean="0"/>
              <a:t>her) </a:t>
            </a:r>
            <a:r>
              <a:rPr lang="en" sz="1600" dirty="0" smtClean="0"/>
              <a:t>passed </a:t>
            </a:r>
            <a:r>
              <a:rPr lang="en" sz="1600" dirty="0"/>
              <a:t>ahead in 2 AH (624 CE), </a:t>
            </a:r>
            <a:r>
              <a:rPr lang="en" sz="1600" dirty="0" err="1" smtClean="0"/>
              <a:t>Sayyid</a:t>
            </a:r>
            <a:r>
              <a:rPr lang="en-CA" sz="1600" dirty="0" err="1" smtClean="0"/>
              <a:t>i</a:t>
            </a:r>
            <a:r>
              <a:rPr lang="en" sz="1600" dirty="0" err="1" smtClean="0"/>
              <a:t>na</a:t>
            </a:r>
            <a:r>
              <a:rPr lang="en" sz="1600" dirty="0" smtClean="0"/>
              <a:t> </a:t>
            </a:r>
            <a:r>
              <a:rPr lang="en" sz="1600" dirty="0" err="1" smtClean="0"/>
              <a:t>Uthman</a:t>
            </a:r>
            <a:r>
              <a:rPr lang="en" sz="1600" dirty="0" smtClean="0"/>
              <a:t> (</a:t>
            </a:r>
            <a:r>
              <a:rPr lang="en-CA" sz="1600" dirty="0"/>
              <a:t>may Allah be pleased with him</a:t>
            </a:r>
            <a:r>
              <a:rPr lang="en" sz="1600" dirty="0" smtClean="0"/>
              <a:t>) </a:t>
            </a:r>
            <a:r>
              <a:rPr lang="en" sz="1600" dirty="0"/>
              <a:t>married </a:t>
            </a:r>
            <a:r>
              <a:rPr lang="en-CA" sz="1600" dirty="0" smtClean="0"/>
              <a:t>another daughter of the Prophet, </a:t>
            </a:r>
            <a:r>
              <a:rPr lang="en" sz="1600" dirty="0" err="1" smtClean="0"/>
              <a:t>Sayyidatina</a:t>
            </a:r>
            <a:r>
              <a:rPr lang="en" sz="1600" dirty="0" smtClean="0"/>
              <a:t> Umm </a:t>
            </a:r>
            <a:r>
              <a:rPr lang="en" sz="1600" dirty="0" err="1" smtClean="0"/>
              <a:t>Kulthum</a:t>
            </a:r>
            <a:r>
              <a:rPr lang="en-CA" sz="1600" dirty="0"/>
              <a:t> </a:t>
            </a:r>
            <a:r>
              <a:rPr lang="en" sz="1600" dirty="0" smtClean="0"/>
              <a:t>(may Allah be pleased with her) </a:t>
            </a:r>
            <a:r>
              <a:rPr lang="en" sz="1600" dirty="0"/>
              <a:t>in 3 AH </a:t>
            </a:r>
            <a:r>
              <a:rPr lang="en" sz="1600" dirty="0" smtClean="0"/>
              <a:t>(624 </a:t>
            </a:r>
            <a:r>
              <a:rPr lang="en" sz="1600" dirty="0"/>
              <a:t>CE). She bore him no </a:t>
            </a:r>
            <a:r>
              <a:rPr lang="en" sz="1600" dirty="0" smtClean="0"/>
              <a:t>offspring</a:t>
            </a:r>
            <a:endParaRPr lang="en" sz="1600" dirty="0"/>
          </a:p>
          <a:p>
            <a:pPr marL="457200" lvl="0" indent="-228600" rtl="0">
              <a:lnSpc>
                <a:spcPct val="115000"/>
              </a:lnSpc>
              <a:spcBef>
                <a:spcPts val="0"/>
              </a:spcBef>
              <a:spcAft>
                <a:spcPts val="1000"/>
              </a:spcAft>
              <a:buChar char="●"/>
            </a:pPr>
            <a:r>
              <a:rPr lang="en" sz="1600" dirty="0" err="1" smtClean="0"/>
              <a:t>Sayyid</a:t>
            </a:r>
            <a:r>
              <a:rPr lang="en-CA" sz="1600" dirty="0" err="1" smtClean="0"/>
              <a:t>i</a:t>
            </a:r>
            <a:r>
              <a:rPr lang="en" sz="1600" dirty="0" err="1" smtClean="0"/>
              <a:t>na</a:t>
            </a:r>
            <a:r>
              <a:rPr lang="en" sz="1600" dirty="0" smtClean="0"/>
              <a:t> </a:t>
            </a:r>
            <a:r>
              <a:rPr lang="en" sz="1600" dirty="0" err="1" smtClean="0"/>
              <a:t>Uthman</a:t>
            </a:r>
            <a:r>
              <a:rPr lang="en" sz="1600" dirty="0" smtClean="0"/>
              <a:t> (may Allah be pleased with him) is the only man to have married two daughters of </a:t>
            </a:r>
            <a:r>
              <a:rPr lang="en-CA" sz="1600" dirty="0" smtClean="0"/>
              <a:t>the </a:t>
            </a:r>
            <a:r>
              <a:rPr lang="en" sz="1600" dirty="0" smtClean="0"/>
              <a:t>Prophet (may Allah’s peace and blessings be upon him), thus giving him the </a:t>
            </a:r>
            <a:r>
              <a:rPr lang="en-CA" sz="1600" dirty="0" smtClean="0"/>
              <a:t>title</a:t>
            </a:r>
            <a:r>
              <a:rPr lang="en" sz="1600" dirty="0" smtClean="0"/>
              <a:t> </a:t>
            </a:r>
            <a:r>
              <a:rPr lang="en" sz="1600" i="1" dirty="0" smtClean="0"/>
              <a:t>Dhun-Nurayn </a:t>
            </a:r>
            <a:r>
              <a:rPr lang="en" sz="1600" dirty="0" smtClean="0"/>
              <a:t>(Possessor of the two lights)</a:t>
            </a:r>
          </a:p>
          <a:p>
            <a:pPr lvl="0" rtl="0">
              <a:spcBef>
                <a:spcPts val="0"/>
              </a:spcBef>
              <a:buNone/>
            </a:pPr>
            <a:endParaRPr dirty="0"/>
          </a:p>
          <a:p>
            <a:pPr lvl="0" rtl="0">
              <a:spcBef>
                <a:spcPts val="0"/>
              </a:spcBef>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263762"/>
            <a:ext cx="4674970" cy="1125838"/>
          </a:xfrm>
          <a:prstGeom prst="rect">
            <a:avLst/>
          </a:prstGeom>
        </p:spPr>
        <p:txBody>
          <a:bodyPr lIns="91425" tIns="91425" rIns="91425" bIns="91425" anchor="b" anchorCtr="0">
            <a:noAutofit/>
          </a:bodyPr>
          <a:lstStyle/>
          <a:p>
            <a:pPr lvl="0" rtl="0">
              <a:spcBef>
                <a:spcPts val="0"/>
              </a:spcBef>
              <a:buNone/>
            </a:pPr>
            <a:r>
              <a:rPr lang="en" sz="3200" dirty="0"/>
              <a:t>Migration to </a:t>
            </a:r>
          </a:p>
          <a:p>
            <a:pPr lvl="0">
              <a:spcBef>
                <a:spcPts val="0"/>
              </a:spcBef>
              <a:buNone/>
            </a:pPr>
            <a:r>
              <a:rPr lang="en" sz="3200" dirty="0"/>
              <a:t>Abyssinia</a:t>
            </a:r>
          </a:p>
        </p:txBody>
      </p:sp>
      <p:sp>
        <p:nvSpPr>
          <p:cNvPr id="88" name="Shape 88"/>
          <p:cNvSpPr txBox="1">
            <a:spLocks noGrp="1"/>
          </p:cNvSpPr>
          <p:nvPr>
            <p:ph type="body" idx="1"/>
          </p:nvPr>
        </p:nvSpPr>
        <p:spPr>
          <a:xfrm>
            <a:off x="372785" y="1495924"/>
            <a:ext cx="4552800" cy="3384419"/>
          </a:xfrm>
          <a:prstGeom prst="rect">
            <a:avLst/>
          </a:prstGeom>
          <a:ln>
            <a:solidFill>
              <a:srgbClr val="404040"/>
            </a:solidFill>
          </a:ln>
        </p:spPr>
        <p:txBody>
          <a:bodyPr lIns="91425" tIns="91425" rIns="91425" bIns="91425" anchor="t" anchorCtr="0">
            <a:noAutofit/>
          </a:bodyPr>
          <a:lstStyle/>
          <a:p>
            <a:pPr marL="457200" lvl="0" indent="-228600" rtl="0">
              <a:spcBef>
                <a:spcPts val="0"/>
              </a:spcBef>
              <a:spcAft>
                <a:spcPts val="1000"/>
              </a:spcAft>
              <a:buChar char="●"/>
            </a:pPr>
            <a:r>
              <a:rPr lang="en" sz="1800" dirty="0"/>
              <a:t>Due to extreme persecution from the Quraysh tribe of Makkah the Prophet (may </a:t>
            </a:r>
            <a:r>
              <a:rPr lang="en-CA" sz="1800" dirty="0" smtClean="0"/>
              <a:t>the peace and blessings of Allah be upon him</a:t>
            </a:r>
            <a:r>
              <a:rPr lang="en" sz="1800" dirty="0" smtClean="0"/>
              <a:t>) </a:t>
            </a:r>
            <a:r>
              <a:rPr lang="en" sz="1800" dirty="0"/>
              <a:t>ordered some of his </a:t>
            </a:r>
            <a:r>
              <a:rPr lang="en-CA" sz="1800" dirty="0" smtClean="0"/>
              <a:t>C</a:t>
            </a:r>
            <a:r>
              <a:rPr lang="en" sz="1800" dirty="0" err="1" smtClean="0"/>
              <a:t>ompanions</a:t>
            </a:r>
            <a:r>
              <a:rPr lang="en" sz="1800" dirty="0" smtClean="0"/>
              <a:t> </a:t>
            </a:r>
            <a:r>
              <a:rPr lang="en" sz="1800" dirty="0"/>
              <a:t>to migrate to Abyssinia and seek refuge in the Kingdom of the Negus</a:t>
            </a:r>
          </a:p>
          <a:p>
            <a:pPr marL="457200" lvl="0" indent="-228600">
              <a:spcAft>
                <a:spcPts val="1000"/>
              </a:spcAft>
              <a:buChar char="●"/>
            </a:pPr>
            <a:r>
              <a:rPr lang="en" sz="1800" dirty="0" err="1" smtClean="0"/>
              <a:t>Sayyid</a:t>
            </a:r>
            <a:r>
              <a:rPr lang="en-CA" sz="1800" dirty="0" smtClean="0"/>
              <a:t>in</a:t>
            </a:r>
            <a:r>
              <a:rPr lang="en" sz="1800" dirty="0" smtClean="0"/>
              <a:t>a </a:t>
            </a:r>
            <a:r>
              <a:rPr lang="en" sz="1800" dirty="0" err="1" smtClean="0"/>
              <a:t>Uthman</a:t>
            </a:r>
            <a:r>
              <a:rPr lang="en" sz="1800" dirty="0" smtClean="0"/>
              <a:t> (</a:t>
            </a:r>
            <a:r>
              <a:rPr lang="en-CA" sz="1800" dirty="0"/>
              <a:t>may Allah be pleased with him</a:t>
            </a:r>
            <a:r>
              <a:rPr lang="en" sz="1800" dirty="0" smtClean="0"/>
              <a:t>) </a:t>
            </a:r>
            <a:r>
              <a:rPr lang="en" sz="1800" dirty="0"/>
              <a:t>and his wife </a:t>
            </a:r>
            <a:r>
              <a:rPr lang="en" sz="1800" dirty="0" smtClean="0"/>
              <a:t>Sayyidatina </a:t>
            </a:r>
            <a:r>
              <a:rPr lang="en" sz="1800" dirty="0" err="1" smtClean="0"/>
              <a:t>Ruqayya</a:t>
            </a:r>
            <a:r>
              <a:rPr lang="en" sz="1800" dirty="0" smtClean="0"/>
              <a:t> (</a:t>
            </a:r>
            <a:r>
              <a:rPr lang="en-CA" sz="1800" dirty="0"/>
              <a:t>may Allah be pleased with </a:t>
            </a:r>
            <a:r>
              <a:rPr lang="en-CA" sz="1800" dirty="0" smtClean="0"/>
              <a:t>her</a:t>
            </a:r>
            <a:r>
              <a:rPr lang="en" sz="1800" dirty="0" smtClean="0"/>
              <a:t>) </a:t>
            </a:r>
            <a:r>
              <a:rPr lang="en" sz="1800" dirty="0"/>
              <a:t>were a part of the first group of emigrants who left in the year 7 BH (615 CE) </a:t>
            </a:r>
          </a:p>
        </p:txBody>
      </p:sp>
      <p:pic>
        <p:nvPicPr>
          <p:cNvPr id="89" name="Shape 89"/>
          <p:cNvPicPr preferRelativeResize="0"/>
          <p:nvPr/>
        </p:nvPicPr>
        <p:blipFill>
          <a:blip r:embed="rId3">
            <a:alphaModFix/>
          </a:blip>
          <a:stretch>
            <a:fillRect/>
          </a:stretch>
        </p:blipFill>
        <p:spPr>
          <a:xfrm>
            <a:off x="5198125" y="263762"/>
            <a:ext cx="3048000" cy="4791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70764" y="135565"/>
            <a:ext cx="4752110" cy="1190847"/>
          </a:xfrm>
          <a:prstGeom prst="rect">
            <a:avLst/>
          </a:prstGeom>
        </p:spPr>
        <p:txBody>
          <a:bodyPr lIns="91425" tIns="91425" rIns="91425" bIns="91425" anchor="b" anchorCtr="0">
            <a:noAutofit/>
          </a:bodyPr>
          <a:lstStyle/>
          <a:p>
            <a:pPr lvl="0" rtl="0">
              <a:spcBef>
                <a:spcPts val="0"/>
              </a:spcBef>
              <a:buNone/>
            </a:pPr>
            <a:r>
              <a:rPr lang="en" dirty="0"/>
              <a:t>Migration to </a:t>
            </a:r>
          </a:p>
          <a:p>
            <a:pPr lvl="0" rtl="0">
              <a:spcBef>
                <a:spcPts val="0"/>
              </a:spcBef>
              <a:buNone/>
            </a:pPr>
            <a:r>
              <a:rPr lang="en" dirty="0"/>
              <a:t>Madinah and Life in Madinah</a:t>
            </a:r>
          </a:p>
        </p:txBody>
      </p:sp>
      <p:sp>
        <p:nvSpPr>
          <p:cNvPr id="95" name="Shape 95"/>
          <p:cNvSpPr txBox="1">
            <a:spLocks noGrp="1"/>
          </p:cNvSpPr>
          <p:nvPr>
            <p:ph type="body" idx="1"/>
          </p:nvPr>
        </p:nvSpPr>
        <p:spPr>
          <a:xfrm>
            <a:off x="170764" y="1400840"/>
            <a:ext cx="4752110" cy="3564565"/>
          </a:xfrm>
          <a:prstGeom prst="rect">
            <a:avLst/>
          </a:prstGeom>
          <a:ln>
            <a:solidFill>
              <a:srgbClr val="404040"/>
            </a:solidFill>
          </a:ln>
        </p:spPr>
        <p:txBody>
          <a:bodyPr lIns="91425" tIns="91425" rIns="91425" bIns="91425" anchor="t" anchorCtr="0">
            <a:noAutofit/>
          </a:bodyPr>
          <a:lstStyle/>
          <a:p>
            <a:pPr marL="457200" lvl="0" indent="-228600">
              <a:spcAft>
                <a:spcPts val="1000"/>
              </a:spcAft>
              <a:buChar char="●"/>
            </a:pPr>
            <a:r>
              <a:rPr lang="en" sz="1400" dirty="0" err="1" smtClean="0"/>
              <a:t>Sayyid</a:t>
            </a:r>
            <a:r>
              <a:rPr lang="en-CA" sz="1400" dirty="0" err="1" smtClean="0"/>
              <a:t>i</a:t>
            </a:r>
            <a:r>
              <a:rPr lang="en" sz="1400" dirty="0" err="1" smtClean="0"/>
              <a:t>na</a:t>
            </a:r>
            <a:r>
              <a:rPr lang="en" sz="1400" dirty="0" smtClean="0"/>
              <a:t> </a:t>
            </a:r>
            <a:r>
              <a:rPr lang="en" sz="1400" dirty="0" err="1" smtClean="0"/>
              <a:t>Uthman</a:t>
            </a:r>
            <a:r>
              <a:rPr lang="en" sz="1400" dirty="0" smtClean="0"/>
              <a:t> (</a:t>
            </a:r>
            <a:r>
              <a:rPr lang="en-CA" sz="1400" dirty="0"/>
              <a:t>may Allah be pleased with him</a:t>
            </a:r>
            <a:r>
              <a:rPr lang="en" sz="1400" dirty="0" smtClean="0"/>
              <a:t>) </a:t>
            </a:r>
            <a:r>
              <a:rPr lang="en" sz="1400" dirty="0"/>
              <a:t>has the distinct honour of being a member of both the migration to Abyssinia and the migration to </a:t>
            </a:r>
            <a:r>
              <a:rPr lang="en" sz="1400" dirty="0" smtClean="0"/>
              <a:t>Madinah</a:t>
            </a:r>
            <a:endParaRPr lang="en" sz="1400" dirty="0"/>
          </a:p>
          <a:p>
            <a:pPr marL="457200" lvl="0" indent="-228600">
              <a:spcAft>
                <a:spcPts val="1000"/>
              </a:spcAft>
              <a:buChar char="●"/>
            </a:pPr>
            <a:r>
              <a:rPr lang="en" sz="1400" dirty="0"/>
              <a:t>He was a part of the third batch of migrants to Madinah in 622 CE along with his wife </a:t>
            </a:r>
            <a:r>
              <a:rPr lang="en" sz="1400" dirty="0" smtClean="0"/>
              <a:t>Sayyidatina </a:t>
            </a:r>
            <a:r>
              <a:rPr lang="en" sz="1400" dirty="0" err="1" smtClean="0"/>
              <a:t>Ruqayya</a:t>
            </a:r>
            <a:r>
              <a:rPr lang="en" sz="1400" dirty="0" smtClean="0"/>
              <a:t> (</a:t>
            </a:r>
            <a:r>
              <a:rPr lang="en-CA" sz="1400" dirty="0"/>
              <a:t>may Allah be pleased with </a:t>
            </a:r>
            <a:r>
              <a:rPr lang="en-CA" sz="1400" dirty="0" smtClean="0"/>
              <a:t>her</a:t>
            </a:r>
            <a:r>
              <a:rPr lang="en" sz="1400" dirty="0" smtClean="0"/>
              <a:t>). </a:t>
            </a:r>
            <a:r>
              <a:rPr lang="en" sz="1400" dirty="0"/>
              <a:t>On arrival he stayed in the house of an </a:t>
            </a:r>
            <a:r>
              <a:rPr lang="en" sz="1400" dirty="0" smtClean="0"/>
              <a:t>Ansari.</a:t>
            </a:r>
            <a:r>
              <a:rPr lang="en-CA" sz="1400" dirty="0" smtClean="0"/>
              <a:t>  </a:t>
            </a:r>
            <a:r>
              <a:rPr lang="en" sz="1400" dirty="0" smtClean="0"/>
              <a:t>After </a:t>
            </a:r>
            <a:r>
              <a:rPr lang="en" sz="1400" dirty="0"/>
              <a:t>sometime he </a:t>
            </a:r>
            <a:r>
              <a:rPr lang="en" sz="1400" dirty="0" smtClean="0"/>
              <a:t>purchased </a:t>
            </a:r>
            <a:r>
              <a:rPr lang="en" sz="1400" dirty="0"/>
              <a:t>a house of his own and moved </a:t>
            </a:r>
            <a:r>
              <a:rPr lang="en" sz="1400" dirty="0" smtClean="0"/>
              <a:t>there</a:t>
            </a:r>
            <a:endParaRPr lang="en" sz="1400" dirty="0"/>
          </a:p>
          <a:p>
            <a:pPr marL="457200" lvl="0" indent="-228600">
              <a:spcAft>
                <a:spcPts val="1000"/>
              </a:spcAft>
              <a:buChar char="●"/>
            </a:pPr>
            <a:r>
              <a:rPr lang="en" sz="1400" dirty="0" smtClean="0"/>
              <a:t>Sayyidina </a:t>
            </a:r>
            <a:r>
              <a:rPr lang="en" sz="1400" dirty="0" err="1" smtClean="0"/>
              <a:t>Uthman</a:t>
            </a:r>
            <a:r>
              <a:rPr lang="en" sz="1400" dirty="0" smtClean="0"/>
              <a:t> (</a:t>
            </a:r>
            <a:r>
              <a:rPr lang="en-CA" sz="1400" dirty="0"/>
              <a:t>may Allah be pleased with him</a:t>
            </a:r>
            <a:r>
              <a:rPr lang="en" sz="1400" dirty="0" smtClean="0"/>
              <a:t>) </a:t>
            </a:r>
            <a:r>
              <a:rPr lang="en" sz="1400" dirty="0"/>
              <a:t>was a very </a:t>
            </a:r>
            <a:r>
              <a:rPr lang="en" sz="1400" dirty="0" smtClean="0"/>
              <a:t>successful</a:t>
            </a:r>
            <a:r>
              <a:rPr lang="en-CA" sz="1400" dirty="0"/>
              <a:t> </a:t>
            </a:r>
            <a:r>
              <a:rPr lang="en-CA" sz="1400" dirty="0" smtClean="0"/>
              <a:t>businessman</a:t>
            </a:r>
            <a:r>
              <a:rPr lang="en" sz="1400" dirty="0" smtClean="0"/>
              <a:t>, </a:t>
            </a:r>
            <a:r>
              <a:rPr lang="en" sz="1400" dirty="0"/>
              <a:t>thus he was not in any need </a:t>
            </a:r>
            <a:r>
              <a:rPr lang="en-CA" sz="1400" dirty="0" smtClean="0"/>
              <a:t>of</a:t>
            </a:r>
            <a:r>
              <a:rPr lang="en" sz="1400" dirty="0" smtClean="0"/>
              <a:t> </a:t>
            </a:r>
            <a:r>
              <a:rPr lang="en" sz="1400" dirty="0"/>
              <a:t>financial aid. He quickly established himself as a trader in Madinah. Through hard and honest work his business flourished and </a:t>
            </a:r>
            <a:r>
              <a:rPr lang="en" sz="1400" dirty="0" smtClean="0"/>
              <a:t>he became </a:t>
            </a:r>
            <a:r>
              <a:rPr lang="en" sz="1400" dirty="0"/>
              <a:t>one of the wealthiest </a:t>
            </a:r>
            <a:r>
              <a:rPr lang="en" sz="1400" dirty="0" smtClean="0"/>
              <a:t>m</a:t>
            </a:r>
            <a:r>
              <a:rPr lang="en-CA" sz="1400" dirty="0" smtClean="0"/>
              <a:t>e</a:t>
            </a:r>
            <a:r>
              <a:rPr lang="en" sz="1400" dirty="0" smtClean="0"/>
              <a:t>n </a:t>
            </a:r>
            <a:r>
              <a:rPr lang="en" sz="1400" dirty="0"/>
              <a:t>in </a:t>
            </a:r>
            <a:r>
              <a:rPr lang="en" sz="1400" dirty="0" smtClean="0"/>
              <a:t>Madinah</a:t>
            </a:r>
            <a:endParaRPr lang="en" sz="1400" dirty="0"/>
          </a:p>
        </p:txBody>
      </p:sp>
      <p:pic>
        <p:nvPicPr>
          <p:cNvPr id="96" name="Shape 96"/>
          <p:cNvPicPr preferRelativeResize="0"/>
          <p:nvPr/>
        </p:nvPicPr>
        <p:blipFill>
          <a:blip r:embed="rId3">
            <a:alphaModFix/>
          </a:blip>
          <a:stretch>
            <a:fillRect/>
          </a:stretch>
        </p:blipFill>
        <p:spPr>
          <a:xfrm>
            <a:off x="5075569" y="168650"/>
            <a:ext cx="3912750" cy="2315524"/>
          </a:xfrm>
          <a:prstGeom prst="rect">
            <a:avLst/>
          </a:prstGeom>
          <a:noFill/>
          <a:ln>
            <a:noFill/>
          </a:ln>
        </p:spPr>
      </p:pic>
      <p:pic>
        <p:nvPicPr>
          <p:cNvPr id="97" name="Shape 97"/>
          <p:cNvPicPr preferRelativeResize="0"/>
          <p:nvPr/>
        </p:nvPicPr>
        <p:blipFill rotWithShape="1">
          <a:blip r:embed="rId4">
            <a:alphaModFix/>
          </a:blip>
          <a:srcRect l="-830" t="-682" r="829" b="5824"/>
          <a:stretch/>
        </p:blipFill>
        <p:spPr>
          <a:xfrm>
            <a:off x="5075569" y="2546080"/>
            <a:ext cx="3912750" cy="2419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699" y="159488"/>
            <a:ext cx="8595151" cy="1151812"/>
          </a:xfrm>
          <a:prstGeom prst="rect">
            <a:avLst/>
          </a:prstGeom>
        </p:spPr>
        <p:txBody>
          <a:bodyPr lIns="91425" tIns="91425" rIns="91425" bIns="91425" anchor="b" anchorCtr="0">
            <a:noAutofit/>
          </a:bodyPr>
          <a:lstStyle/>
          <a:p>
            <a:pPr lvl="0">
              <a:spcBef>
                <a:spcPts val="0"/>
              </a:spcBef>
              <a:buNone/>
            </a:pPr>
            <a:r>
              <a:rPr lang="en" sz="3200" dirty="0"/>
              <a:t>Life in Madinah - Role in </a:t>
            </a:r>
            <a:r>
              <a:rPr lang="en" sz="3200" dirty="0" smtClean="0"/>
              <a:t>easing</a:t>
            </a:r>
            <a:r>
              <a:rPr lang="en-CA" sz="3200" dirty="0" smtClean="0"/>
              <a:t> the</a:t>
            </a:r>
            <a:r>
              <a:rPr lang="en" sz="3200" dirty="0" smtClean="0"/>
              <a:t> </a:t>
            </a:r>
            <a:r>
              <a:rPr lang="en" sz="3200" dirty="0"/>
              <a:t>transition into Madinah</a:t>
            </a:r>
          </a:p>
        </p:txBody>
      </p:sp>
      <p:sp>
        <p:nvSpPr>
          <p:cNvPr id="103" name="Shape 103"/>
          <p:cNvSpPr txBox="1">
            <a:spLocks noGrp="1"/>
          </p:cNvSpPr>
          <p:nvPr>
            <p:ph type="body" idx="1"/>
          </p:nvPr>
        </p:nvSpPr>
        <p:spPr>
          <a:xfrm>
            <a:off x="311700" y="1389599"/>
            <a:ext cx="6141900" cy="3501377"/>
          </a:xfrm>
          <a:prstGeom prst="rect">
            <a:avLst/>
          </a:prstGeom>
          <a:ln w="9525" cap="flat" cmpd="sng">
            <a:solidFill>
              <a:srgbClr val="999999"/>
            </a:solidFill>
            <a:prstDash val="solid"/>
            <a:round/>
            <a:headEnd type="none" w="med" len="med"/>
            <a:tailEnd type="none" w="med" len="med"/>
          </a:ln>
        </p:spPr>
        <p:txBody>
          <a:bodyPr lIns="91425" tIns="91425" rIns="91425" bIns="91425" anchor="t" anchorCtr="0">
            <a:noAutofit/>
          </a:bodyPr>
          <a:lstStyle/>
          <a:p>
            <a:pPr marL="457200" lvl="0" indent="-228600" rtl="0">
              <a:spcBef>
                <a:spcPts val="0"/>
              </a:spcBef>
              <a:spcAft>
                <a:spcPts val="1000"/>
              </a:spcAft>
              <a:buChar char="●"/>
            </a:pPr>
            <a:r>
              <a:rPr lang="en" sz="1400" dirty="0"/>
              <a:t>A</a:t>
            </a:r>
            <a:r>
              <a:rPr lang="en" sz="1600" dirty="0"/>
              <a:t> problem that plagued the newly migrated Muslims in Madinah was the shortage of water.  There was a well but it was held tightly under control by several </a:t>
            </a:r>
            <a:r>
              <a:rPr lang="en" sz="1600" dirty="0" smtClean="0"/>
              <a:t>men</a:t>
            </a:r>
            <a:endParaRPr lang="en" sz="1600" dirty="0"/>
          </a:p>
          <a:p>
            <a:pPr marL="457200" lvl="0" indent="-228600" rtl="0">
              <a:spcBef>
                <a:spcPts val="0"/>
              </a:spcBef>
              <a:spcAft>
                <a:spcPts val="1000"/>
              </a:spcAft>
              <a:buChar char="●"/>
            </a:pPr>
            <a:r>
              <a:rPr lang="en" sz="1600" dirty="0"/>
              <a:t>Using his skills in trade and negotiation </a:t>
            </a:r>
            <a:r>
              <a:rPr lang="en" sz="1600" dirty="0" err="1" smtClean="0"/>
              <a:t>Sayyid</a:t>
            </a:r>
            <a:r>
              <a:rPr lang="en-CA" sz="1600" dirty="0" err="1" smtClean="0"/>
              <a:t>i</a:t>
            </a:r>
            <a:r>
              <a:rPr lang="en" sz="1600" dirty="0" err="1" smtClean="0"/>
              <a:t>na</a:t>
            </a:r>
            <a:r>
              <a:rPr lang="en" sz="1600" dirty="0" smtClean="0"/>
              <a:t> Uthman </a:t>
            </a:r>
            <a:r>
              <a:rPr lang="en" sz="1600" dirty="0"/>
              <a:t>(may Allah be pleased with him) negotiated a price for half </a:t>
            </a:r>
            <a:r>
              <a:rPr lang="en-CA" sz="1600" dirty="0" smtClean="0"/>
              <a:t>of </a:t>
            </a:r>
            <a:r>
              <a:rPr lang="en" sz="1600" dirty="0" smtClean="0"/>
              <a:t>a </a:t>
            </a:r>
            <a:r>
              <a:rPr lang="en" sz="1600" dirty="0"/>
              <a:t>well </a:t>
            </a:r>
            <a:endParaRPr lang="en-CA" sz="1600" dirty="0" smtClean="0"/>
          </a:p>
          <a:p>
            <a:pPr marL="457200" lvl="0" indent="-228600" rtl="0">
              <a:spcBef>
                <a:spcPts val="0"/>
              </a:spcBef>
              <a:spcAft>
                <a:spcPts val="1000"/>
              </a:spcAft>
              <a:buChar char="●"/>
            </a:pPr>
            <a:r>
              <a:rPr lang="en-IN" sz="1600" dirty="0" smtClean="0"/>
              <a:t>S</a:t>
            </a:r>
            <a:r>
              <a:rPr lang="en" sz="1600" dirty="0" err="1" smtClean="0"/>
              <a:t>ayyid</a:t>
            </a:r>
            <a:r>
              <a:rPr lang="en-CA" sz="1600" dirty="0" err="1" smtClean="0"/>
              <a:t>i</a:t>
            </a:r>
            <a:r>
              <a:rPr lang="en" sz="1600" dirty="0" err="1" smtClean="0"/>
              <a:t>na</a:t>
            </a:r>
            <a:r>
              <a:rPr lang="en" sz="1600" dirty="0" smtClean="0"/>
              <a:t> </a:t>
            </a:r>
            <a:r>
              <a:rPr lang="en" sz="1600" dirty="0" err="1" smtClean="0"/>
              <a:t>Uthman</a:t>
            </a:r>
            <a:r>
              <a:rPr lang="en" sz="1600" dirty="0" smtClean="0"/>
              <a:t> (</a:t>
            </a:r>
            <a:r>
              <a:rPr lang="en-CA" sz="1600" dirty="0"/>
              <a:t>may Allah be pleased with him</a:t>
            </a:r>
            <a:r>
              <a:rPr lang="en" sz="1600" dirty="0" smtClean="0"/>
              <a:t>) </a:t>
            </a:r>
            <a:r>
              <a:rPr lang="en" sz="1600" dirty="0"/>
              <a:t>gave water to the Muslims for </a:t>
            </a:r>
            <a:r>
              <a:rPr lang="en" sz="1600" dirty="0" smtClean="0"/>
              <a:t>free</a:t>
            </a:r>
            <a:r>
              <a:rPr lang="en-CA" sz="1600" dirty="0" smtClean="0"/>
              <a:t>.</a:t>
            </a:r>
            <a:r>
              <a:rPr lang="en" sz="1600" dirty="0" smtClean="0"/>
              <a:t> </a:t>
            </a:r>
            <a:r>
              <a:rPr lang="en-CA" sz="1600" dirty="0" smtClean="0"/>
              <a:t>He eventually bought the well for a </a:t>
            </a:r>
            <a:r>
              <a:rPr lang="en" sz="1600" dirty="0" smtClean="0"/>
              <a:t>fair price</a:t>
            </a:r>
            <a:r>
              <a:rPr lang="en-CA" sz="1600" dirty="0" smtClean="0"/>
              <a:t>. </a:t>
            </a:r>
            <a:r>
              <a:rPr lang="en" sz="1600" dirty="0" smtClean="0"/>
              <a:t>The </a:t>
            </a:r>
            <a:r>
              <a:rPr lang="en" sz="1600" dirty="0"/>
              <a:t>well </a:t>
            </a:r>
            <a:r>
              <a:rPr lang="en-CA" sz="1600" dirty="0" smtClean="0"/>
              <a:t>continued to be used for free by everyone</a:t>
            </a:r>
          </a:p>
          <a:p>
            <a:pPr marL="457200" lvl="0" indent="-228600" rtl="0">
              <a:spcBef>
                <a:spcPts val="0"/>
              </a:spcBef>
              <a:spcAft>
                <a:spcPts val="1000"/>
              </a:spcAft>
              <a:buChar char="●"/>
            </a:pPr>
            <a:r>
              <a:rPr lang="en" sz="1600" dirty="0" smtClean="0"/>
              <a:t>He </a:t>
            </a:r>
            <a:r>
              <a:rPr lang="en" sz="1600" dirty="0"/>
              <a:t>also financed the construction of the Prophet’s </a:t>
            </a:r>
            <a:r>
              <a:rPr lang="en" sz="1600" dirty="0" smtClean="0"/>
              <a:t>Masjid </a:t>
            </a:r>
            <a:r>
              <a:rPr lang="en" sz="1600" dirty="0"/>
              <a:t>in </a:t>
            </a:r>
            <a:r>
              <a:rPr lang="en" sz="1600" dirty="0" smtClean="0"/>
              <a:t>Madinah</a:t>
            </a:r>
            <a:endParaRPr lang="en" sz="1600" dirty="0"/>
          </a:p>
        </p:txBody>
      </p:sp>
      <p:pic>
        <p:nvPicPr>
          <p:cNvPr id="104" name="Shape 104"/>
          <p:cNvPicPr preferRelativeResize="0"/>
          <p:nvPr/>
        </p:nvPicPr>
        <p:blipFill>
          <a:blip r:embed="rId3">
            <a:alphaModFix/>
          </a:blip>
          <a:stretch>
            <a:fillRect/>
          </a:stretch>
        </p:blipFill>
        <p:spPr>
          <a:xfrm>
            <a:off x="6570921" y="1390029"/>
            <a:ext cx="2335929" cy="3500947"/>
          </a:xfrm>
          <a:prstGeom prst="rect">
            <a:avLst/>
          </a:prstGeom>
          <a:noFill/>
          <a:ln>
            <a:noFill/>
          </a:ln>
        </p:spPr>
      </p:pic>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31802</TotalTime>
  <Words>2711</Words>
  <Application>Microsoft Office PowerPoint</Application>
  <PresentationFormat>On-screen Show (16:9)</PresentationFormat>
  <Paragraphs>132</Paragraphs>
  <Slides>22</Slides>
  <Notes>19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Parcel</vt:lpstr>
      <vt:lpstr>In the name of Allah, The most gracious, The most merciful, all praise is for Allah for the blessings he has bestowed upon us and may the peace and blessings of Allah be bestowed upon the beloved Prophet Muhammad (may the peace and blessings of allah be upon him)</vt:lpstr>
      <vt:lpstr>Sayyidina Uthman  Radhi Allahu ‘anhu</vt:lpstr>
      <vt:lpstr>Biographical Information</vt:lpstr>
      <vt:lpstr>Slide 4</vt:lpstr>
      <vt:lpstr>Physical Characteristics</vt:lpstr>
      <vt:lpstr>Family</vt:lpstr>
      <vt:lpstr>Migration to  Abyssinia</vt:lpstr>
      <vt:lpstr>Migration to  Madinah and Life in Madinah</vt:lpstr>
      <vt:lpstr>Life in Madinah - Role in easing the transition into Madinah</vt:lpstr>
      <vt:lpstr>His Khilafat</vt:lpstr>
      <vt:lpstr>The Election</vt:lpstr>
      <vt:lpstr>The Election (continued)</vt:lpstr>
      <vt:lpstr>Military campaigns</vt:lpstr>
      <vt:lpstr>Compilation of the Holy Qur’an</vt:lpstr>
      <vt:lpstr>Compilation of the Holy Qur’an (continued)</vt:lpstr>
      <vt:lpstr>Progress during the Khilafat</vt:lpstr>
      <vt:lpstr>Tensions within Madinah</vt:lpstr>
      <vt:lpstr>Siege of Sayyidina Uthman </vt:lpstr>
      <vt:lpstr>His Martyrdom</vt:lpstr>
      <vt:lpstr>Spirituality</vt:lpstr>
      <vt:lpstr>Selection of Hadiths regarding Sayyidina Uthman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Sayyiduna Uthman RadhiAllahu'anhu</dc:title>
  <dc:creator>ACER</dc:creator>
  <cp:lastModifiedBy>Home</cp:lastModifiedBy>
  <cp:revision>59</cp:revision>
  <dcterms:modified xsi:type="dcterms:W3CDTF">2017-10-12T23:55:34Z</dcterms:modified>
</cp:coreProperties>
</file>